
<file path=[Content_Types].xml><?xml version="1.0" encoding="utf-8"?>
<Types xmlns="http://schemas.openxmlformats.org/package/2006/content-types">
  <Default Extension="xml" ContentType="application/xml"/>
  <Default Extension="jpeg" ContentType="image/jpeg"/>
  <Default Extension="mp3" ContentType="audio/unknown"/>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sldIdLst>
    <p:sldId id="256" r:id="rId5"/>
    <p:sldId id="257" r:id="rId6"/>
    <p:sldId id="258" r:id="rId7"/>
    <p:sldId id="259" r:id="rId8"/>
    <p:sldId id="260" r:id="rId9"/>
    <p:sldId id="261" r:id="rId10"/>
    <p:sldId id="262" r:id="rId11"/>
    <p:sldId id="263" r:id="rId12"/>
    <p:sldId id="264" r:id="rId13"/>
    <p:sldId id="267" r:id="rId14"/>
    <p:sldId id="266" r:id="rId15"/>
    <p:sldId id="265"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p:scale>
          <a:sx n="100" d="100"/>
          <a:sy n="100" d="100"/>
        </p:scale>
        <p:origin x="-1128" y="-211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4/22/15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transition xmlns:p14="http://schemas.microsoft.com/office/powerpoint/2010/main" spd="slow" advClick="0" advTm="3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transition xmlns:p14="http://schemas.microsoft.com/office/powerpoint/2010/main" spd="slow" advClick="0" advTm="3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transition xmlns:p14="http://schemas.microsoft.com/office/powerpoint/2010/main" spd="slow" advClick="0" advTm="3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transition xmlns:p14="http://schemas.microsoft.com/office/powerpoint/2010/main" spd="slow" advClick="0" advTm="3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transition xmlns:p14="http://schemas.microsoft.com/office/powerpoint/2010/main" spd="slow" advClick="0" advTm="3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transition xmlns:p14="http://schemas.microsoft.com/office/powerpoint/2010/main" spd="slow" advClick="0" advTm="3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4/22/15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transition xmlns:p14="http://schemas.microsoft.com/office/powerpoint/2010/main" spd="slow" advClick="0" advTm="3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4/22/15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transition xmlns:p14="http://schemas.microsoft.com/office/powerpoint/2010/main" spd="slow" advClick="0" advTm="3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4/22/15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transition xmlns:p14="http://schemas.microsoft.com/office/powerpoint/2010/main" spd="slow" advClick="0" advTm="3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transition xmlns:p14="http://schemas.microsoft.com/office/powerpoint/2010/main" spd="slow" advClick="0" advTm="3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transition xmlns:p14="http://schemas.microsoft.com/office/powerpoint/2010/main" spd="slow" advClick="0" advTm="3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4/22/15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ransition xmlns:p14="http://schemas.microsoft.com/office/powerpoint/2010/main" spd="slow" advClick="0" advTm="30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emf"/><Relationship Id="rId7"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4.png"/><Relationship Id="rId6"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28.tiff"/><Relationship Id="rId6"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6.jpeg"/><Relationship Id="rId5" Type="http://schemas.openxmlformats.org/officeDocument/2006/relationships/image" Target="../media/image7.emf"/><Relationship Id="rId6"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41.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hyperlink" Target="http://www.Kindness100.org" TargetMode="External"/><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tiff"/><Relationship Id="rId5"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jpeg"/><Relationship Id="rId5" Type="http://schemas.openxmlformats.org/officeDocument/2006/relationships/image" Target="../media/image6.jpeg"/><Relationship Id="rId6"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k Blue Lt Blue Gradien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BKA-Sousasband RESAMPLE.jpg"/>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264107" y="1276350"/>
            <a:ext cx="6604965" cy="3569889"/>
          </a:xfrm>
          <a:prstGeom prst="rect">
            <a:avLst/>
          </a:prstGeom>
          <a:ln w="28575" cmpd="sng">
            <a:solidFill>
              <a:srgbClr val="FFFFFF"/>
            </a:solidFill>
          </a:ln>
          <a:effectLst/>
        </p:spPr>
      </p:pic>
      <p:pic>
        <p:nvPicPr>
          <p:cNvPr id="5" name="Picture 4" descr="deepred RIBBON rev.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690" y="-1792570"/>
            <a:ext cx="5858158" cy="4584645"/>
          </a:xfrm>
          <a:prstGeom prst="rect">
            <a:avLst/>
          </a:prstGeom>
        </p:spPr>
      </p:pic>
      <p:pic>
        <p:nvPicPr>
          <p:cNvPr id="4" name="Hyperfun_10-20_stere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649922398"/>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5640" y="4199465"/>
            <a:ext cx="918633" cy="732424"/>
          </a:xfrm>
          <a:prstGeom prst="rect">
            <a:avLst/>
          </a:prstGeom>
        </p:spPr>
      </p:pic>
      <p:sp>
        <p:nvSpPr>
          <p:cNvPr id="12" name="TextBox 11"/>
          <p:cNvSpPr txBox="1"/>
          <p:nvPr/>
        </p:nvSpPr>
        <p:spPr>
          <a:xfrm>
            <a:off x="4686300" y="456358"/>
            <a:ext cx="4157716" cy="2782300"/>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1952: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﻿﻿﻿Noted author </a:t>
            </a:r>
            <a:r>
              <a:rPr lang="en-US" sz="1200" dirty="0">
                <a:latin typeface="Arial Black"/>
                <a:cs typeface="Arial Black"/>
              </a:rPr>
              <a:t>Fannie Hurst </a:t>
            </a:r>
            <a:r>
              <a:rPr lang="en-US" sz="1200" dirty="0">
                <a:latin typeface="Century Gothic"/>
                <a:cs typeface="Century Gothic"/>
              </a:rPr>
              <a:t>promotes “Be Kind to Animals Week” activities on a nationwide broadcast on CBS Radio heard by millions of Americans.﻿</a:t>
            </a:r>
            <a:endParaRPr lang="en-US" sz="1200" dirty="0" smtClean="0">
              <a:latin typeface="Century Gothic"/>
              <a:cs typeface="Century Gothic"/>
            </a:endParaRPr>
          </a:p>
          <a:p>
            <a:pPr>
              <a:lnSpc>
                <a:spcPct val="120000"/>
              </a:lnSpc>
            </a:pPr>
            <a:endParaRPr lang="en-US" sz="1600" b="1" dirty="0" smtClean="0">
              <a:solidFill>
                <a:srgbClr val="800000"/>
              </a:solidFill>
              <a:latin typeface="Century Gothic"/>
              <a:cs typeface="Century Gothic"/>
            </a:endParaRPr>
          </a:p>
          <a:p>
            <a:pPr>
              <a:lnSpc>
                <a:spcPct val="120000"/>
              </a:lnSpc>
            </a:pPr>
            <a:r>
              <a:rPr lang="en-US" sz="1600" b="1" dirty="0" smtClean="0">
                <a:solidFill>
                  <a:srgbClr val="800000"/>
                </a:solidFill>
                <a:latin typeface="Century Gothic"/>
                <a:cs typeface="Century Gothic"/>
              </a:rPr>
              <a:t>1959: </a:t>
            </a:r>
          </a:p>
          <a:p>
            <a:pPr>
              <a:lnSpc>
                <a:spcPct val="120000"/>
              </a:lnSpc>
            </a:pPr>
            <a:r>
              <a:rPr lang="en-US" sz="1200" dirty="0">
                <a:latin typeface="Century Gothic"/>
                <a:cs typeface="Century Gothic"/>
              </a:rPr>
              <a:t>﻿</a:t>
            </a:r>
            <a:r>
              <a:rPr lang="en-US" sz="1200" b="1" dirty="0">
                <a:latin typeface="Century Gothic"/>
                <a:cs typeface="Century Gothic"/>
              </a:rPr>
              <a:t>﻿</a:t>
            </a:r>
            <a:r>
              <a:rPr lang="en-US" sz="1200" dirty="0">
                <a:latin typeface="Century Gothic"/>
                <a:cs typeface="Century Gothic"/>
              </a:rPr>
              <a:t>On Sunday May 3, the nationally syndicated comic strip </a:t>
            </a:r>
            <a:r>
              <a:rPr lang="en-US" sz="1200" dirty="0">
                <a:latin typeface="Arial Black"/>
                <a:cs typeface="Arial Black"/>
              </a:rPr>
              <a:t>“Dennis the Menace” </a:t>
            </a:r>
            <a:r>
              <a:rPr lang="en-US" sz="1200" dirty="0">
                <a:latin typeface="Century Gothic"/>
                <a:cs typeface="Century Gothic"/>
              </a:rPr>
              <a:t>features a “Be Kind to Animals Week” theme, reaching out to children and adults alike with the importance of treating all animals with compassion.</a:t>
            </a:r>
          </a:p>
        </p:txBody>
      </p:sp>
      <p:pic>
        <p:nvPicPr>
          <p:cNvPr id="7" name="Picture 6" descr="AHA- BKAW-7x7prints-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
            <a:ext cx="4305301" cy="4792135"/>
          </a:xfrm>
          <a:prstGeom prst="rect">
            <a:avLst/>
          </a:prstGeom>
        </p:spPr>
      </p:pic>
    </p:spTree>
    <p:extLst>
      <p:ext uri="{BB962C8B-B14F-4D97-AF65-F5344CB8AC3E}">
        <p14:creationId xmlns:p14="http://schemas.microsoft.com/office/powerpoint/2010/main" val="99194612"/>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3000"/>
                                        <p:tgtEl>
                                          <p:spTgt spid="12">
                                            <p:txEl>
                                              <p:pRg st="4" end="4"/>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3119290" y="270376"/>
            <a:ext cx="3421210" cy="2191369"/>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1960: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﻿﻿﻿Following the lead of his comic strip character, child actor </a:t>
            </a:r>
            <a:r>
              <a:rPr lang="en-US" sz="1200" dirty="0" smtClean="0">
                <a:latin typeface="Arial Black"/>
                <a:cs typeface="Arial Black"/>
              </a:rPr>
              <a:t>Jay </a:t>
            </a:r>
            <a:r>
              <a:rPr lang="en-US" sz="1200" dirty="0">
                <a:latin typeface="Arial Black"/>
                <a:cs typeface="Arial Black"/>
              </a:rPr>
              <a:t>North</a:t>
            </a:r>
            <a:r>
              <a:rPr lang="en-US" sz="1200" dirty="0">
                <a:latin typeface="Century Gothic"/>
                <a:cs typeface="Century Gothic"/>
              </a:rPr>
              <a:t>, the </a:t>
            </a:r>
            <a:endParaRPr lang="en-US" sz="1200" dirty="0" smtClean="0">
              <a:latin typeface="Century Gothic"/>
              <a:cs typeface="Century Gothic"/>
            </a:endParaRPr>
          </a:p>
          <a:p>
            <a:pPr>
              <a:lnSpc>
                <a:spcPct val="120000"/>
              </a:lnSpc>
            </a:pPr>
            <a:r>
              <a:rPr lang="en-US" sz="1200" dirty="0" smtClean="0">
                <a:latin typeface="Century Gothic"/>
                <a:cs typeface="Century Gothic"/>
              </a:rPr>
              <a:t>star of </a:t>
            </a:r>
            <a:r>
              <a:rPr lang="en-US" sz="1200" dirty="0">
                <a:latin typeface="Century Gothic"/>
                <a:cs typeface="Century Gothic"/>
              </a:rPr>
              <a:t>the sitcom “Dennis the Menace,” serves as spokesperson for the year’s celebration; he is joined by fellow CBS </a:t>
            </a:r>
            <a:endParaRPr lang="en-US" sz="1200" dirty="0" smtClean="0">
              <a:latin typeface="Century Gothic"/>
              <a:cs typeface="Century Gothic"/>
            </a:endParaRPr>
          </a:p>
          <a:p>
            <a:pPr>
              <a:lnSpc>
                <a:spcPct val="120000"/>
              </a:lnSpc>
            </a:pPr>
            <a:r>
              <a:rPr lang="en-US" sz="1200" dirty="0" smtClean="0">
                <a:latin typeface="Century Gothic"/>
                <a:cs typeface="Century Gothic"/>
              </a:rPr>
              <a:t>child </a:t>
            </a:r>
            <a:r>
              <a:rPr lang="en-US" sz="1200" dirty="0">
                <a:latin typeface="Century Gothic"/>
                <a:cs typeface="Century Gothic"/>
              </a:rPr>
              <a:t>star </a:t>
            </a:r>
            <a:r>
              <a:rPr lang="en-US" sz="1200" dirty="0">
                <a:latin typeface="Arial Black"/>
                <a:cs typeface="Arial Black"/>
              </a:rPr>
              <a:t>Jerry </a:t>
            </a:r>
            <a:r>
              <a:rPr lang="en-US" sz="1200" dirty="0" err="1">
                <a:latin typeface="Arial Black"/>
                <a:cs typeface="Arial Black"/>
              </a:rPr>
              <a:t>Mathers</a:t>
            </a:r>
            <a:r>
              <a:rPr lang="en-US" sz="1200" dirty="0">
                <a:latin typeface="Century Gothic"/>
                <a:cs typeface="Century Gothic"/>
              </a:rPr>
              <a:t>, better known </a:t>
            </a:r>
          </a:p>
          <a:p>
            <a:pPr>
              <a:lnSpc>
                <a:spcPct val="120000"/>
              </a:lnSpc>
            </a:pPr>
            <a:r>
              <a:rPr lang="en-US" sz="1200" dirty="0" smtClean="0">
                <a:latin typeface="Century Gothic"/>
                <a:cs typeface="Century Gothic"/>
              </a:rPr>
              <a:t>as </a:t>
            </a:r>
            <a:r>
              <a:rPr lang="en-US" sz="1200" dirty="0">
                <a:latin typeface="Century Gothic"/>
                <a:cs typeface="Century Gothic"/>
              </a:rPr>
              <a:t>Beaver Cleaver on “Leave it to Beaver.”</a:t>
            </a:r>
          </a:p>
          <a:p>
            <a:pPr>
              <a:lnSpc>
                <a:spcPct val="120000"/>
              </a:lnSpc>
            </a:pPr>
            <a:r>
              <a:rPr lang="en-US" sz="1200" dirty="0">
                <a:latin typeface="Century Gothic"/>
                <a:cs typeface="Century Gothic"/>
              </a:rPr>
              <a:t>﻿</a:t>
            </a:r>
            <a:endParaRPr lang="en-US" sz="1200" dirty="0" smtClean="0">
              <a:latin typeface="Century Gothic"/>
              <a:cs typeface="Century Gothic"/>
            </a:endParaRPr>
          </a:p>
        </p:txBody>
      </p:sp>
      <p:sp>
        <p:nvSpPr>
          <p:cNvPr id="7" name="TextBox 6"/>
          <p:cNvSpPr txBox="1"/>
          <p:nvPr/>
        </p:nvSpPr>
        <p:spPr>
          <a:xfrm>
            <a:off x="3119290" y="2315264"/>
            <a:ext cx="3167210" cy="2191369"/>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1962: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﻿﻿﻿American Humane Association distributes more than 70,000 pieces of literature related to that year’s celebration. An editorial in </a:t>
            </a:r>
            <a:r>
              <a:rPr lang="en-US" sz="1200" i="1" dirty="0">
                <a:latin typeface="Century Gothic"/>
                <a:cs typeface="Century Gothic"/>
              </a:rPr>
              <a:t>the National Humane Review </a:t>
            </a:r>
            <a:r>
              <a:rPr lang="en-US" sz="1200" dirty="0">
                <a:latin typeface="Century Gothic"/>
                <a:cs typeface="Century Gothic"/>
              </a:rPr>
              <a:t>explains </a:t>
            </a:r>
            <a:r>
              <a:rPr lang="en-US" sz="1200" i="1" dirty="0">
                <a:latin typeface="Century Gothic"/>
                <a:cs typeface="Century Gothic"/>
              </a:rPr>
              <a:t>that “the idea really caught on. Across the country, humane societies and interested individuals campaigned for kindness.”</a:t>
            </a:r>
          </a:p>
        </p:txBody>
      </p:sp>
      <p:pic>
        <p:nvPicPr>
          <p:cNvPr id="2" name="Picture 1" descr="Scan01.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2928790" cy="4792135"/>
          </a:xfrm>
          <a:prstGeom prst="rect">
            <a:avLst/>
          </a:prstGeom>
        </p:spPr>
      </p:pic>
      <p:pic>
        <p:nvPicPr>
          <p:cNvPr id="6" name="Picture 5" descr="Scan02.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63090" y="815975"/>
            <a:ext cx="2451100" cy="3014884"/>
          </a:xfrm>
          <a:prstGeom prst="rect">
            <a:avLst/>
          </a:prstGeom>
        </p:spPr>
      </p:pic>
    </p:spTree>
    <p:extLst>
      <p:ext uri="{BB962C8B-B14F-4D97-AF65-F5344CB8AC3E}">
        <p14:creationId xmlns:p14="http://schemas.microsoft.com/office/powerpoint/2010/main" val="1668392101"/>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9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5640" y="4199465"/>
            <a:ext cx="918633" cy="732424"/>
          </a:xfrm>
          <a:prstGeom prst="rect">
            <a:avLst/>
          </a:prstGeom>
        </p:spPr>
      </p:pic>
      <p:sp>
        <p:nvSpPr>
          <p:cNvPr id="12" name="TextBox 11"/>
          <p:cNvSpPr txBox="1"/>
          <p:nvPr/>
        </p:nvSpPr>
        <p:spPr>
          <a:xfrm>
            <a:off x="4394200" y="456358"/>
            <a:ext cx="4157716" cy="3003899"/>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1966: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﻿﻿﻿﻿“Bonanza” star </a:t>
            </a:r>
            <a:r>
              <a:rPr lang="en-US" sz="1200" dirty="0">
                <a:latin typeface="Arial Black"/>
                <a:cs typeface="Arial Black"/>
              </a:rPr>
              <a:t>Lorne Greene </a:t>
            </a:r>
            <a:r>
              <a:rPr lang="en-US" sz="1200" dirty="0">
                <a:latin typeface="Century Gothic"/>
                <a:cs typeface="Century Gothic"/>
              </a:rPr>
              <a:t>joins the cause, urging Americans to keep a watchful eye on their animals as dognapping and cattle rustling are still seen as widespread issues of the day.</a:t>
            </a:r>
          </a:p>
          <a:p>
            <a:pPr>
              <a:lnSpc>
                <a:spcPct val="120000"/>
              </a:lnSpc>
            </a:pPr>
            <a:endParaRPr lang="en-US" sz="1600" b="1" dirty="0" smtClean="0">
              <a:solidFill>
                <a:srgbClr val="800000"/>
              </a:solidFill>
              <a:latin typeface="Century Gothic"/>
              <a:cs typeface="Century Gothic"/>
            </a:endParaRPr>
          </a:p>
          <a:p>
            <a:pPr>
              <a:lnSpc>
                <a:spcPct val="120000"/>
              </a:lnSpc>
            </a:pPr>
            <a:r>
              <a:rPr lang="en-US" sz="1600" b="1" dirty="0" smtClean="0">
                <a:solidFill>
                  <a:srgbClr val="800000"/>
                </a:solidFill>
                <a:latin typeface="Century Gothic"/>
                <a:cs typeface="Century Gothic"/>
              </a:rPr>
              <a:t>1969: </a:t>
            </a:r>
          </a:p>
          <a:p>
            <a:pPr>
              <a:lnSpc>
                <a:spcPct val="120000"/>
              </a:lnSpc>
            </a:pPr>
            <a:r>
              <a:rPr lang="en-US" sz="1200" dirty="0">
                <a:latin typeface="Century Gothic"/>
                <a:cs typeface="Century Gothic"/>
              </a:rPr>
              <a:t>﻿</a:t>
            </a:r>
            <a:r>
              <a:rPr lang="en-US" sz="1200" b="1" dirty="0">
                <a:latin typeface="Century Gothic"/>
                <a:cs typeface="Century Gothic"/>
              </a:rPr>
              <a:t>﻿</a:t>
            </a:r>
            <a:r>
              <a:rPr lang="en-US" sz="1200" dirty="0">
                <a:latin typeface="Century Gothic"/>
                <a:cs typeface="Century Gothic"/>
              </a:rPr>
              <a:t>﻿For the Golden Anniversary of “Be Kind to Animals Week,” </a:t>
            </a:r>
            <a:r>
              <a:rPr lang="en-US" sz="1200" dirty="0" smtClean="0">
                <a:latin typeface="Arial Black"/>
                <a:cs typeface="Arial Black"/>
              </a:rPr>
              <a:t>Jon </a:t>
            </a:r>
            <a:r>
              <a:rPr lang="en-US" sz="1200" dirty="0">
                <a:latin typeface="Arial Black"/>
                <a:cs typeface="Arial Black"/>
              </a:rPr>
              <a:t>Provost</a:t>
            </a:r>
            <a:r>
              <a:rPr lang="en-US" sz="1200" dirty="0">
                <a:latin typeface="Century Gothic"/>
                <a:cs typeface="Century Gothic"/>
              </a:rPr>
              <a:t>, known by all the world as little “Timmy” from the hit television series, “Lassie,” is chairman; he is joined by a host of other honorary chairs from major TV shows, including </a:t>
            </a:r>
            <a:r>
              <a:rPr lang="en-US" sz="1200" dirty="0">
                <a:latin typeface="Arial Black"/>
                <a:cs typeface="Arial Black"/>
              </a:rPr>
              <a:t>Patty Duke</a:t>
            </a:r>
            <a:r>
              <a:rPr lang="en-US" sz="1200" dirty="0">
                <a:latin typeface="Century Gothic"/>
                <a:cs typeface="Century Gothic"/>
              </a:rPr>
              <a:t>. </a:t>
            </a:r>
          </a:p>
        </p:txBody>
      </p:sp>
      <p:pic>
        <p:nvPicPr>
          <p:cNvPr id="5" name="Picture 4" descr="Scan15.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3955032" cy="4804834"/>
          </a:xfrm>
          <a:prstGeom prst="rect">
            <a:avLst/>
          </a:prstGeom>
        </p:spPr>
      </p:pic>
    </p:spTree>
    <p:extLst>
      <p:ext uri="{BB962C8B-B14F-4D97-AF65-F5344CB8AC3E}">
        <p14:creationId xmlns:p14="http://schemas.microsoft.com/office/powerpoint/2010/main" val="3148321265"/>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3000"/>
                                        <p:tgtEl>
                                          <p:spTgt spid="12">
                                            <p:txEl>
                                              <p:pRg st="4" end="4"/>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Mid Linear Gradie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sp>
        <p:nvSpPr>
          <p:cNvPr id="9" name="TextBox 8"/>
          <p:cNvSpPr txBox="1"/>
          <p:nvPr/>
        </p:nvSpPr>
        <p:spPr>
          <a:xfrm>
            <a:off x="2870200" y="480916"/>
            <a:ext cx="3302000" cy="3225498"/>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1971: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t>
            </a:r>
            <a:r>
              <a:rPr lang="en-US" sz="1200" dirty="0">
                <a:latin typeface="Arial Black"/>
                <a:cs typeface="Arial Black"/>
              </a:rPr>
              <a:t>Betty White </a:t>
            </a:r>
            <a:r>
              <a:rPr lang="en-US" sz="1200" dirty="0">
                <a:latin typeface="Century Gothic"/>
                <a:cs typeface="Century Gothic"/>
              </a:rPr>
              <a:t>is appointed “National Kindness Chairman,” beginning her decades-long legacy of working with American Humane Association, which endures to this day</a:t>
            </a:r>
            <a:r>
              <a:rPr lang="en-US" sz="1200" dirty="0" smtClean="0">
                <a:latin typeface="Century Gothic"/>
                <a:cs typeface="Century Gothic"/>
              </a:rPr>
              <a:t>.</a:t>
            </a:r>
          </a:p>
          <a:p>
            <a:pPr>
              <a:lnSpc>
                <a:spcPct val="120000"/>
              </a:lnSpc>
            </a:pPr>
            <a:endParaRPr lang="en-US" sz="1600" b="1" dirty="0" smtClean="0">
              <a:solidFill>
                <a:srgbClr val="800000"/>
              </a:solidFill>
              <a:latin typeface="Century Gothic"/>
              <a:cs typeface="Century Gothic"/>
            </a:endParaRPr>
          </a:p>
          <a:p>
            <a:pPr>
              <a:lnSpc>
                <a:spcPct val="120000"/>
              </a:lnSpc>
            </a:pPr>
            <a:r>
              <a:rPr lang="en-US" sz="1600" b="1" dirty="0" smtClean="0">
                <a:solidFill>
                  <a:srgbClr val="800000"/>
                </a:solidFill>
                <a:latin typeface="Century Gothic"/>
                <a:cs typeface="Century Gothic"/>
              </a:rPr>
              <a:t>1972: </a:t>
            </a:r>
          </a:p>
          <a:p>
            <a:pPr>
              <a:lnSpc>
                <a:spcPct val="120000"/>
              </a:lnSpc>
            </a:pPr>
            <a:r>
              <a:rPr lang="en-US" sz="1200" dirty="0">
                <a:latin typeface="Century Gothic"/>
                <a:cs typeface="Century Gothic"/>
              </a:rPr>
              <a:t>﻿</a:t>
            </a:r>
            <a:r>
              <a:rPr lang="en-US" sz="1200" b="1" dirty="0">
                <a:latin typeface="Century Gothic"/>
                <a:cs typeface="Century Gothic"/>
              </a:rPr>
              <a:t>﻿</a:t>
            </a:r>
            <a:r>
              <a:rPr lang="en-US" sz="1200" dirty="0">
                <a:latin typeface="Century Gothic"/>
                <a:cs typeface="Century Gothic"/>
              </a:rPr>
              <a:t>﻿Comedy legend </a:t>
            </a:r>
            <a:r>
              <a:rPr lang="en-US" sz="1200" dirty="0">
                <a:latin typeface="Arial Black"/>
                <a:cs typeface="Arial Black"/>
              </a:rPr>
              <a:t>Carol Burnett </a:t>
            </a:r>
            <a:r>
              <a:rPr lang="en-US" sz="1200" dirty="0">
                <a:latin typeface="Century Gothic"/>
                <a:cs typeface="Century Gothic"/>
              </a:rPr>
              <a:t>is named “National Kindness Chairman” and helps to spread important tips for first-time </a:t>
            </a:r>
            <a:endParaRPr lang="en-US" sz="1200" dirty="0" smtClean="0">
              <a:latin typeface="Century Gothic"/>
              <a:cs typeface="Century Gothic"/>
            </a:endParaRPr>
          </a:p>
          <a:p>
            <a:pPr>
              <a:lnSpc>
                <a:spcPct val="120000"/>
              </a:lnSpc>
            </a:pPr>
            <a:r>
              <a:rPr lang="en-US" sz="1200" dirty="0" smtClean="0">
                <a:latin typeface="Century Gothic"/>
                <a:cs typeface="Century Gothic"/>
              </a:rPr>
              <a:t>pet </a:t>
            </a:r>
            <a:r>
              <a:rPr lang="en-US" sz="1200" dirty="0">
                <a:latin typeface="Century Gothic"/>
                <a:cs typeface="Century Gothic"/>
              </a:rPr>
              <a:t>adopters and for children on </a:t>
            </a:r>
            <a:endParaRPr lang="en-US" sz="1200" dirty="0" smtClean="0">
              <a:latin typeface="Century Gothic"/>
              <a:cs typeface="Century Gothic"/>
            </a:endParaRPr>
          </a:p>
          <a:p>
            <a:pPr>
              <a:lnSpc>
                <a:spcPct val="120000"/>
              </a:lnSpc>
            </a:pPr>
            <a:r>
              <a:rPr lang="en-US" sz="1200" dirty="0" smtClean="0">
                <a:latin typeface="Century Gothic"/>
                <a:cs typeface="Century Gothic"/>
              </a:rPr>
              <a:t>how </a:t>
            </a:r>
            <a:r>
              <a:rPr lang="en-US" sz="1200" dirty="0">
                <a:latin typeface="Century Gothic"/>
                <a:cs typeface="Century Gothic"/>
              </a:rPr>
              <a:t>to care for their new furry friends.</a:t>
            </a:r>
          </a:p>
        </p:txBody>
      </p:sp>
      <p:pic>
        <p:nvPicPr>
          <p:cNvPr id="6" name="Picture 5" descr="Betty White mask(Use Credit).ps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08600" y="171589"/>
            <a:ext cx="3943350" cy="4971911"/>
          </a:xfrm>
          <a:prstGeom prst="rect">
            <a:avLst/>
          </a:prstGeom>
        </p:spPr>
      </p:pic>
      <p:pic>
        <p:nvPicPr>
          <p:cNvPr id="11" name="Picture 10" descr="Scan04.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100" y="633846"/>
            <a:ext cx="2159216" cy="3072568"/>
          </a:xfrm>
          <a:prstGeom prst="rect">
            <a:avLst/>
          </a:prstGeom>
        </p:spPr>
      </p:pic>
    </p:spTree>
    <p:extLst>
      <p:ext uri="{BB962C8B-B14F-4D97-AF65-F5344CB8AC3E}">
        <p14:creationId xmlns:p14="http://schemas.microsoft.com/office/powerpoint/2010/main" val="662045956"/>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3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3000"/>
                                        <p:tgtEl>
                                          <p:spTgt spid="9">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30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30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3000"/>
                                        <p:tgtEl>
                                          <p:spTgt spid="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3000"/>
                                        <p:tgtEl>
                                          <p:spTgt spid="9">
                                            <p:txEl>
                                              <p:pRg st="6" end="6"/>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t Blue Soli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pic>
        <p:nvPicPr>
          <p:cNvPr id="5" name="Picture 4" descr="Scan10-mask.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4500" y="24719"/>
            <a:ext cx="5930900" cy="4792870"/>
          </a:xfrm>
          <a:prstGeom prst="rect">
            <a:avLst/>
          </a:prstGeom>
        </p:spPr>
      </p:pic>
    </p:spTree>
    <p:extLst>
      <p:ext uri="{BB962C8B-B14F-4D97-AF65-F5344CB8AC3E}">
        <p14:creationId xmlns:p14="http://schemas.microsoft.com/office/powerpoint/2010/main" val="2849561770"/>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7" name="TextBox 6"/>
          <p:cNvSpPr txBox="1"/>
          <p:nvPr/>
        </p:nvSpPr>
        <p:spPr>
          <a:xfrm>
            <a:off x="2894493" y="1760341"/>
            <a:ext cx="3408510" cy="2856166"/>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1975: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t>
            </a:r>
            <a:r>
              <a:rPr lang="en-US" sz="1200" dirty="0">
                <a:latin typeface="Arial Black"/>
                <a:cs typeface="Arial Black"/>
              </a:rPr>
              <a:t>Doris Day</a:t>
            </a:r>
            <a:r>
              <a:rPr lang="en-US" sz="1200" dirty="0">
                <a:latin typeface="Century Gothic"/>
                <a:cs typeface="Century Gothic"/>
              </a:rPr>
              <a:t>, the year’s “National Kindness Chairman,” says that the most important criterion for owning a pet is “to be a responsible pet owner.” </a:t>
            </a:r>
            <a:r>
              <a:rPr lang="en-US" sz="1200" dirty="0" smtClean="0">
                <a:latin typeface="Century Gothic"/>
                <a:cs typeface="Century Gothic"/>
              </a:rPr>
              <a:t>Some </a:t>
            </a:r>
            <a:r>
              <a:rPr lang="en-US" sz="1200" dirty="0">
                <a:latin typeface="Century Gothic"/>
                <a:cs typeface="Century Gothic"/>
              </a:rPr>
              <a:t>1,200 humane organizations across the country celebrate “Be Kind to Animals Week.” American Humane Association begins a campaign to have “Be Kind to Animals Week” officially recognized by the United States Congress, which would take more than a decade to happen.</a:t>
            </a:r>
            <a:endParaRPr lang="en-US" sz="1200" i="1" dirty="0">
              <a:latin typeface="Century Gothic"/>
              <a:cs typeface="Century Gothic"/>
            </a:endParaRPr>
          </a:p>
        </p:txBody>
      </p:sp>
      <p:pic>
        <p:nvPicPr>
          <p:cNvPr id="10" name="Picture 9" descr="Scan11.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53999"/>
            <a:ext cx="2652607" cy="4260851"/>
          </a:xfrm>
          <a:prstGeom prst="rect">
            <a:avLst/>
          </a:prstGeom>
        </p:spPr>
      </p:pic>
      <p:sp>
        <p:nvSpPr>
          <p:cNvPr id="12" name="TextBox 11"/>
          <p:cNvSpPr txBox="1"/>
          <p:nvPr/>
        </p:nvSpPr>
        <p:spPr>
          <a:xfrm>
            <a:off x="2894493" y="208369"/>
            <a:ext cx="3408510" cy="1526572"/>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1973: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﻿﻿﻿﻿Iconic movie cowboy </a:t>
            </a:r>
            <a:r>
              <a:rPr lang="en-US" sz="1200" dirty="0">
                <a:latin typeface="Arial Black"/>
                <a:cs typeface="Arial Black"/>
              </a:rPr>
              <a:t>John Wayne </a:t>
            </a:r>
            <a:r>
              <a:rPr lang="en-US" sz="1200" dirty="0">
                <a:latin typeface="Century Gothic"/>
                <a:cs typeface="Century Gothic"/>
              </a:rPr>
              <a:t>lends his voice as chair of the year’s celebration. Popular television show </a:t>
            </a:r>
            <a:r>
              <a:rPr lang="en-US" sz="1200" dirty="0">
                <a:latin typeface="Arial Black"/>
                <a:cs typeface="Arial Black"/>
              </a:rPr>
              <a:t>“</a:t>
            </a:r>
            <a:r>
              <a:rPr lang="en-US" sz="1200" dirty="0" smtClean="0">
                <a:latin typeface="Arial Black"/>
                <a:cs typeface="Arial Black"/>
              </a:rPr>
              <a:t>Romper </a:t>
            </a:r>
            <a:r>
              <a:rPr lang="en-US" sz="1200" dirty="0">
                <a:latin typeface="Arial Black"/>
                <a:cs typeface="Arial Black"/>
              </a:rPr>
              <a:t>Room” </a:t>
            </a:r>
            <a:r>
              <a:rPr lang="en-US" sz="1200" dirty="0">
                <a:latin typeface="Century Gothic"/>
                <a:cs typeface="Century Gothic"/>
              </a:rPr>
              <a:t>promotes “Be Kind to Animals Week” to its millions of tiny viewers.</a:t>
            </a:r>
          </a:p>
        </p:txBody>
      </p:sp>
      <p:pic>
        <p:nvPicPr>
          <p:cNvPr id="11" name="Picture 10" descr="Scan03.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442703" y="457199"/>
            <a:ext cx="2390274" cy="3459023"/>
          </a:xfrm>
          <a:prstGeom prst="rect">
            <a:avLst/>
          </a:prstGeom>
        </p:spPr>
      </p:pic>
    </p:spTree>
    <p:extLst>
      <p:ext uri="{BB962C8B-B14F-4D97-AF65-F5344CB8AC3E}">
        <p14:creationId xmlns:p14="http://schemas.microsoft.com/office/powerpoint/2010/main" val="324547106"/>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5195648" y="449669"/>
            <a:ext cx="3408510" cy="3742563"/>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1977: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﻿﻿﻿﻿﻿American Humane Association celebrates its centennial. The year’s co-chairs, country-western singers </a:t>
            </a:r>
            <a:r>
              <a:rPr lang="en-US" sz="1200" dirty="0">
                <a:latin typeface="Arial Black"/>
                <a:cs typeface="Arial Black"/>
              </a:rPr>
              <a:t>Tom T. Hall </a:t>
            </a:r>
            <a:r>
              <a:rPr lang="en-US" sz="1200" dirty="0">
                <a:latin typeface="Century Gothic"/>
                <a:cs typeface="Century Gothic"/>
              </a:rPr>
              <a:t>and </a:t>
            </a:r>
            <a:r>
              <a:rPr lang="en-US" sz="1200" dirty="0">
                <a:latin typeface="Arial Black"/>
                <a:cs typeface="Arial Black"/>
              </a:rPr>
              <a:t>Minnie Pearl,</a:t>
            </a:r>
            <a:r>
              <a:rPr lang="en-US" sz="1200" dirty="0">
                <a:latin typeface="Century Gothic"/>
                <a:cs typeface="Century Gothic"/>
              </a:rPr>
              <a:t> fit in perfectly with the year’s theme of “Americana.” American Humane Association writes in its annual campaign toolkit that “country-western entertainment is a totally American phenomenon developed at a grassroots level in the 19th century and subsequently spread to become an international rage, just as how much of American </a:t>
            </a:r>
            <a:r>
              <a:rPr lang="en-US" sz="1200" dirty="0" err="1">
                <a:latin typeface="Century Gothic"/>
                <a:cs typeface="Century Gothic"/>
              </a:rPr>
              <a:t>Humane’s</a:t>
            </a:r>
            <a:r>
              <a:rPr lang="en-US" sz="1200" dirty="0">
                <a:latin typeface="Century Gothic"/>
                <a:cs typeface="Century Gothic"/>
              </a:rPr>
              <a:t> work through the early years was also launched at limited local levels, eventually catching the public’s imagination.”</a:t>
            </a:r>
          </a:p>
        </p:txBody>
      </p:sp>
      <p:pic>
        <p:nvPicPr>
          <p:cNvPr id="6" name="Picture 5" descr="Singing poster.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632" y="313267"/>
            <a:ext cx="2264834" cy="2865967"/>
          </a:xfrm>
          <a:prstGeom prst="rect">
            <a:avLst/>
          </a:prstGeom>
        </p:spPr>
      </p:pic>
      <p:pic>
        <p:nvPicPr>
          <p:cNvPr id="5" name="Picture 4" descr="Scan12.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4166" y="973667"/>
            <a:ext cx="2472267" cy="3572933"/>
          </a:xfrm>
          <a:prstGeom prst="rect">
            <a:avLst/>
          </a:prstGeom>
        </p:spPr>
      </p:pic>
    </p:spTree>
    <p:extLst>
      <p:ext uri="{BB962C8B-B14F-4D97-AF65-F5344CB8AC3E}">
        <p14:creationId xmlns:p14="http://schemas.microsoft.com/office/powerpoint/2010/main" val="198769830"/>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379021" y="482004"/>
            <a:ext cx="3541952" cy="3742563"/>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1982: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﻿﻿﻿﻿﻿﻿Hollywood superstar director and actor and lifelong animal lover </a:t>
            </a:r>
            <a:r>
              <a:rPr lang="en-US" sz="1200" dirty="0">
                <a:latin typeface="Arial Black"/>
                <a:cs typeface="Arial Black"/>
              </a:rPr>
              <a:t>Clint Eastwood </a:t>
            </a:r>
            <a:r>
              <a:rPr lang="en-US" sz="1200" dirty="0">
                <a:latin typeface="Century Gothic"/>
                <a:cs typeface="Century Gothic"/>
              </a:rPr>
              <a:t>serves as “National Kindness Chair.” Eastwood, who has worked with many animals on set throughout his career, is eager to lend his name because of his support of American Humane Association’s “No Animals Were Harmed®” program, which has protected animal actors on set since 1940. </a:t>
            </a:r>
            <a:r>
              <a:rPr lang="en-US" sz="1200" i="1" dirty="0">
                <a:latin typeface="Century Gothic"/>
                <a:cs typeface="Century Gothic"/>
              </a:rPr>
              <a:t>“I won’t allow a scene where animals are mistreated. I won’t tolerate it and never have. There’s no movie that’s worth it. I’ve loved animals all my life, and I’ve brought up my kids the same way, to respect every kind of living creature,” </a:t>
            </a:r>
            <a:r>
              <a:rPr lang="en-US" sz="1200" dirty="0">
                <a:latin typeface="Century Gothic"/>
                <a:cs typeface="Century Gothic"/>
              </a:rPr>
              <a:t>he says.</a:t>
            </a:r>
          </a:p>
        </p:txBody>
      </p:sp>
      <p:pic>
        <p:nvPicPr>
          <p:cNvPr id="8" name="Picture 7" descr="cartoon 1.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6700" y="258233"/>
            <a:ext cx="2218760" cy="2694517"/>
          </a:xfrm>
          <a:prstGeom prst="rect">
            <a:avLst/>
          </a:prstGeom>
        </p:spPr>
      </p:pic>
      <p:pic>
        <p:nvPicPr>
          <p:cNvPr id="9" name="Picture 8" descr="cartoon 2.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6872" y="1240366"/>
            <a:ext cx="2167831" cy="2702983"/>
          </a:xfrm>
          <a:prstGeom prst="rect">
            <a:avLst/>
          </a:prstGeom>
        </p:spPr>
      </p:pic>
      <p:pic>
        <p:nvPicPr>
          <p:cNvPr id="10" name="Picture 9" descr="Scan20 Boynton Button.ps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7873" y="2736850"/>
            <a:ext cx="2672996" cy="2000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7362706"/>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Mid Linear Gradie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620321" y="2971204"/>
            <a:ext cx="8228252" cy="1526572"/>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1985: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t>
            </a:r>
            <a:r>
              <a:rPr lang="en-US" sz="1200" dirty="0">
                <a:latin typeface="Arial Black"/>
                <a:cs typeface="Arial Black"/>
              </a:rPr>
              <a:t>Bruce Boxleitner</a:t>
            </a:r>
            <a:r>
              <a:rPr lang="en-US" sz="1200" dirty="0">
                <a:latin typeface="Century Gothic"/>
                <a:cs typeface="Century Gothic"/>
              </a:rPr>
              <a:t>, star of television’s “Scarecrow and Mrs. King” and the movie </a:t>
            </a:r>
            <a:r>
              <a:rPr lang="en-US" sz="1200" dirty="0" err="1">
                <a:latin typeface="Century Gothic"/>
                <a:cs typeface="Century Gothic"/>
              </a:rPr>
              <a:t>Tron</a:t>
            </a:r>
            <a:r>
              <a:rPr lang="en-US" sz="1200" dirty="0">
                <a:latin typeface="Century Gothic"/>
                <a:cs typeface="Century Gothic"/>
              </a:rPr>
              <a:t>, is named the chairperson that year. Boxleitner grew up on an Illinois dairy farm and at the time lived on a ranch north of Hollywood with his horses. </a:t>
            </a:r>
            <a:r>
              <a:rPr lang="en-US" sz="1200" i="1" dirty="0">
                <a:latin typeface="Century Gothic"/>
                <a:cs typeface="Century Gothic"/>
              </a:rPr>
              <a:t>“Living a rancher’s life teaches [my son] </a:t>
            </a:r>
            <a:r>
              <a:rPr lang="en-US" sz="1200" i="1" dirty="0" smtClean="0">
                <a:latin typeface="Century Gothic"/>
                <a:cs typeface="Century Gothic"/>
              </a:rPr>
              <a:t>Sam </a:t>
            </a:r>
            <a:r>
              <a:rPr lang="en-US" sz="1200" i="1" dirty="0">
                <a:latin typeface="Century Gothic"/>
                <a:cs typeface="Century Gothic"/>
              </a:rPr>
              <a:t>responsibility towards all living creatures,” </a:t>
            </a:r>
            <a:r>
              <a:rPr lang="en-US" sz="1200" dirty="0">
                <a:latin typeface="Century Gothic"/>
                <a:cs typeface="Century Gothic"/>
              </a:rPr>
              <a:t>he says. Nearly 30 years later he would again support American Humane Association </a:t>
            </a:r>
            <a:endParaRPr lang="en-US" sz="1200" dirty="0" smtClean="0">
              <a:latin typeface="Century Gothic"/>
              <a:cs typeface="Century Gothic"/>
            </a:endParaRPr>
          </a:p>
          <a:p>
            <a:pPr>
              <a:lnSpc>
                <a:spcPct val="120000"/>
              </a:lnSpc>
            </a:pPr>
            <a:r>
              <a:rPr lang="en-US" sz="1200" dirty="0" smtClean="0">
                <a:latin typeface="Century Gothic"/>
                <a:cs typeface="Century Gothic"/>
              </a:rPr>
              <a:t>by </a:t>
            </a:r>
            <a:r>
              <a:rPr lang="en-US" sz="1200" dirty="0">
                <a:latin typeface="Century Gothic"/>
                <a:cs typeface="Century Gothic"/>
              </a:rPr>
              <a:t>presenting an award at the 2014 American Humane Association Hero </a:t>
            </a:r>
            <a:r>
              <a:rPr lang="en-US" sz="1200" dirty="0" smtClean="0">
                <a:latin typeface="Century Gothic"/>
                <a:cs typeface="Century Gothic"/>
              </a:rPr>
              <a:t>Dog </a:t>
            </a:r>
            <a:r>
              <a:rPr lang="en-US" sz="1200" dirty="0">
                <a:latin typeface="Century Gothic"/>
                <a:cs typeface="Century Gothic"/>
              </a:rPr>
              <a:t>Awards™.</a:t>
            </a:r>
          </a:p>
        </p:txBody>
      </p:sp>
      <p:pic>
        <p:nvPicPr>
          <p:cNvPr id="5" name="Picture 4" descr="Scan16.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97100" y="0"/>
            <a:ext cx="4673600" cy="313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6676477"/>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558800" y="2637564"/>
            <a:ext cx="8048473" cy="1748171"/>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1990: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t>
            </a:r>
            <a:r>
              <a:rPr lang="en-US" sz="1200" dirty="0">
                <a:latin typeface="Arial Black"/>
                <a:cs typeface="Arial Black"/>
              </a:rPr>
              <a:t>﻿</a:t>
            </a:r>
            <a:r>
              <a:rPr lang="en-US" sz="1200" dirty="0">
                <a:latin typeface="Century Gothic"/>
                <a:cs typeface="Century Gothic"/>
              </a:rPr>
              <a:t>Just in time for its 75th anniversary, the 101st Congress passes a resolution officially recognizing the first full week of May every year as “Be Kind to Animals Week.” The bill, introduced by </a:t>
            </a:r>
            <a:r>
              <a:rPr lang="en-US" sz="1200" dirty="0">
                <a:latin typeface="Arial Black"/>
                <a:cs typeface="Arial Black"/>
              </a:rPr>
              <a:t>Senator Pete Wilson </a:t>
            </a:r>
            <a:r>
              <a:rPr lang="en-US" sz="1200" dirty="0">
                <a:latin typeface="Century Gothic"/>
                <a:cs typeface="Century Gothic"/>
              </a:rPr>
              <a:t>of California, states that </a:t>
            </a:r>
            <a:r>
              <a:rPr lang="en-US" sz="1200" i="1" dirty="0">
                <a:latin typeface="Century Gothic"/>
                <a:cs typeface="Century Gothic"/>
              </a:rPr>
              <a:t>“The people of the United States are indebted to animal protection organizations, state humane organizations, and local animal care and control agencies for promoting respect for animals and pets, educating children about humane attitudes, and caring for lost, unwanted, abused, and abandoned animals.”</a:t>
            </a:r>
          </a:p>
        </p:txBody>
      </p:sp>
      <p:pic>
        <p:nvPicPr>
          <p:cNvPr id="8" name="Picture 7" descr="Scan13 RET.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95374" y="190500"/>
            <a:ext cx="5848425" cy="2647950"/>
          </a:xfrm>
          <a:prstGeom prst="rect">
            <a:avLst/>
          </a:prstGeom>
        </p:spPr>
      </p:pic>
    </p:spTree>
    <p:extLst>
      <p:ext uri="{BB962C8B-B14F-4D97-AF65-F5344CB8AC3E}">
        <p14:creationId xmlns:p14="http://schemas.microsoft.com/office/powerpoint/2010/main" val="3974575956"/>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KA-Sousasband RESAMPLE GRA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00" y="0"/>
            <a:ext cx="9122077" cy="501015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sp>
        <p:nvSpPr>
          <p:cNvPr id="7" name="TextBox 6"/>
          <p:cNvSpPr txBox="1"/>
          <p:nvPr/>
        </p:nvSpPr>
        <p:spPr>
          <a:xfrm>
            <a:off x="339972" y="583533"/>
            <a:ext cx="5449719" cy="3410164"/>
          </a:xfrm>
          <a:prstGeom prst="rect">
            <a:avLst/>
          </a:prstGeom>
          <a:noFill/>
        </p:spPr>
        <p:txBody>
          <a:bodyPr wrap="square" rtlCol="0">
            <a:spAutoFit/>
          </a:bodyPr>
          <a:lstStyle/>
          <a:p>
            <a:pPr marL="285750" indent="-285750">
              <a:lnSpc>
                <a:spcPct val="120000"/>
              </a:lnSpc>
              <a:buFont typeface="Arial"/>
              <a:buChar char="•"/>
            </a:pPr>
            <a:r>
              <a:rPr lang="en-US" sz="1200" dirty="0">
                <a:latin typeface="Century Gothic"/>
                <a:cs typeface="Century Gothic"/>
              </a:rPr>
              <a:t>In 1915, American Humane Association pioneered what would become the longest-running, most successful humane education initiative in U.S. </a:t>
            </a:r>
            <a:r>
              <a:rPr lang="en-US" sz="1200" dirty="0" smtClean="0">
                <a:latin typeface="Century Gothic"/>
                <a:cs typeface="Century Gothic"/>
              </a:rPr>
              <a:t>history…</a:t>
            </a:r>
            <a:endParaRPr lang="en-US" sz="1200" dirty="0">
              <a:latin typeface="Century Gothic"/>
              <a:cs typeface="Century Gothic"/>
            </a:endParaRPr>
          </a:p>
          <a:p>
            <a:pPr>
              <a:lnSpc>
                <a:spcPct val="120000"/>
              </a:lnSpc>
            </a:pPr>
            <a:r>
              <a:rPr lang="en-US" sz="1200" dirty="0">
                <a:latin typeface="Century Gothic"/>
                <a:cs typeface="Century Gothic"/>
              </a:rPr>
              <a:t> </a:t>
            </a:r>
          </a:p>
          <a:p>
            <a:pPr marL="285750" indent="-285750">
              <a:lnSpc>
                <a:spcPct val="120000"/>
              </a:lnSpc>
              <a:buFont typeface="Arial"/>
              <a:buChar char="•"/>
            </a:pPr>
            <a:r>
              <a:rPr lang="en-US" sz="1200" dirty="0" smtClean="0">
                <a:latin typeface="Century Gothic"/>
                <a:cs typeface="Century Gothic"/>
              </a:rPr>
              <a:t>BE </a:t>
            </a:r>
            <a:r>
              <a:rPr lang="en-US" sz="1200" dirty="0">
                <a:latin typeface="Century Gothic"/>
                <a:cs typeface="Century Gothic"/>
              </a:rPr>
              <a:t>KIND </a:t>
            </a:r>
            <a:r>
              <a:rPr lang="en-US" sz="1200" dirty="0" smtClean="0">
                <a:latin typeface="Century Gothic"/>
                <a:cs typeface="Century Gothic"/>
              </a:rPr>
              <a:t>TO ANIMALS WEEK </a:t>
            </a:r>
            <a:r>
              <a:rPr lang="en-US" sz="1200" dirty="0">
                <a:latin typeface="Century Gothic"/>
                <a:cs typeface="Century Gothic"/>
              </a:rPr>
              <a:t>taught generations of Americans the value of treating all the </a:t>
            </a:r>
            <a:r>
              <a:rPr lang="en-US" sz="1200" dirty="0" smtClean="0">
                <a:latin typeface="Century Gothic"/>
                <a:cs typeface="Century Gothic"/>
              </a:rPr>
              <a:t>world’s </a:t>
            </a:r>
            <a:r>
              <a:rPr lang="en-US" sz="1200" dirty="0">
                <a:latin typeface="Century Gothic"/>
                <a:cs typeface="Century Gothic"/>
              </a:rPr>
              <a:t>creatures with kindness and </a:t>
            </a:r>
            <a:r>
              <a:rPr lang="en-US" sz="1200" dirty="0" smtClean="0">
                <a:latin typeface="Century Gothic"/>
                <a:cs typeface="Century Gothic"/>
              </a:rPr>
              <a:t>care…</a:t>
            </a:r>
            <a:endParaRPr lang="en-US" sz="1200" dirty="0">
              <a:latin typeface="Century Gothic"/>
              <a:cs typeface="Century Gothic"/>
            </a:endParaRPr>
          </a:p>
          <a:p>
            <a:pPr>
              <a:lnSpc>
                <a:spcPct val="120000"/>
              </a:lnSpc>
            </a:pPr>
            <a:r>
              <a:rPr lang="en-US" sz="1200" dirty="0">
                <a:latin typeface="Century Gothic"/>
                <a:cs typeface="Century Gothic"/>
              </a:rPr>
              <a:t> </a:t>
            </a:r>
          </a:p>
          <a:p>
            <a:pPr marL="285750" indent="-285750">
              <a:lnSpc>
                <a:spcPct val="120000"/>
              </a:lnSpc>
              <a:buFont typeface="Arial"/>
              <a:buChar char="•"/>
            </a:pPr>
            <a:r>
              <a:rPr lang="en-US" sz="1200" dirty="0" smtClean="0">
                <a:latin typeface="Century Gothic"/>
                <a:cs typeface="Century Gothic"/>
              </a:rPr>
              <a:t>Through </a:t>
            </a:r>
            <a:r>
              <a:rPr lang="en-US" sz="1200" dirty="0">
                <a:latin typeface="Century Gothic"/>
                <a:cs typeface="Century Gothic"/>
              </a:rPr>
              <a:t>two World Wars, the Great Depression, and countless challenges, Be Kind to Animals Week stood as a beacon of humanity and compassion.</a:t>
            </a:r>
            <a:r>
              <a:rPr lang="en-US" sz="1200" dirty="0" smtClean="0">
                <a:latin typeface="Century Gothic"/>
                <a:cs typeface="Century Gothic"/>
              </a:rPr>
              <a:t>..</a:t>
            </a:r>
            <a:r>
              <a:rPr lang="en-US" sz="1200" dirty="0">
                <a:latin typeface="Century Gothic"/>
                <a:cs typeface="Century Gothic"/>
              </a:rPr>
              <a:t>celebrated by adults, schoolchildren, and communities across the country</a:t>
            </a:r>
            <a:r>
              <a:rPr lang="en-US" sz="1200" dirty="0" smtClean="0">
                <a:latin typeface="Century Gothic"/>
                <a:cs typeface="Century Gothic"/>
              </a:rPr>
              <a:t>..</a:t>
            </a:r>
            <a:r>
              <a:rPr lang="en-US" sz="1200" dirty="0">
                <a:latin typeface="Century Gothic"/>
                <a:cs typeface="Century Gothic"/>
              </a:rPr>
              <a:t>.</a:t>
            </a:r>
          </a:p>
          <a:p>
            <a:pPr>
              <a:lnSpc>
                <a:spcPct val="120000"/>
              </a:lnSpc>
            </a:pPr>
            <a:r>
              <a:rPr lang="en-US" sz="1200" dirty="0">
                <a:latin typeface="Century Gothic"/>
                <a:cs typeface="Century Gothic"/>
              </a:rPr>
              <a:t> </a:t>
            </a:r>
          </a:p>
          <a:p>
            <a:pPr marL="285750" indent="-285750">
              <a:lnSpc>
                <a:spcPct val="120000"/>
              </a:lnSpc>
              <a:buFont typeface="Arial"/>
              <a:buChar char="•"/>
            </a:pPr>
            <a:r>
              <a:rPr lang="en-US" sz="1200" dirty="0" smtClean="0">
                <a:latin typeface="Century Gothic"/>
                <a:cs typeface="Century Gothic"/>
              </a:rPr>
              <a:t>100 </a:t>
            </a:r>
            <a:r>
              <a:rPr lang="en-US" sz="1200" dirty="0">
                <a:latin typeface="Century Gothic"/>
                <a:cs typeface="Century Gothic"/>
              </a:rPr>
              <a:t>years later, </a:t>
            </a:r>
            <a:r>
              <a:rPr lang="en-US" sz="1200" dirty="0" smtClean="0">
                <a:latin typeface="Century Gothic"/>
                <a:cs typeface="Century Gothic"/>
              </a:rPr>
              <a:t>let’s </a:t>
            </a:r>
            <a:r>
              <a:rPr lang="en-US" sz="1200" dirty="0">
                <a:latin typeface="Century Gothic"/>
                <a:cs typeface="Century Gothic"/>
              </a:rPr>
              <a:t>look back at the remarkable, poignant, humorous, and inspiring moments and leaders who have helped to make a more humane world.</a:t>
            </a:r>
          </a:p>
        </p:txBody>
      </p:sp>
      <p:pic>
        <p:nvPicPr>
          <p:cNvPr id="12" name="Picture 11"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45" y="4199465"/>
            <a:ext cx="918633" cy="732424"/>
          </a:xfrm>
          <a:prstGeom prst="rect">
            <a:avLst/>
          </a:prstGeom>
        </p:spPr>
      </p:pic>
    </p:spTree>
    <p:extLst>
      <p:ext uri="{BB962C8B-B14F-4D97-AF65-F5344CB8AC3E}">
        <p14:creationId xmlns:p14="http://schemas.microsoft.com/office/powerpoint/2010/main" val="2503792687"/>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0"/>
                                        <p:tgtEl>
                                          <p:spTgt spid="7">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3000"/>
                                        <p:tgtEl>
                                          <p:spTgt spid="7">
                                            <p:txEl>
                                              <p:pRg st="2" end="2"/>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3000"/>
                                        <p:tgtEl>
                                          <p:spTgt spid="7">
                                            <p:txEl>
                                              <p:pRg st="4" end="4"/>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3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Mid Linear Gradie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8640" y="4199465"/>
            <a:ext cx="918633" cy="732424"/>
          </a:xfrm>
          <a:prstGeom prst="rect">
            <a:avLst/>
          </a:prstGeom>
        </p:spPr>
      </p:pic>
      <p:sp>
        <p:nvSpPr>
          <p:cNvPr id="12" name="TextBox 11"/>
          <p:cNvSpPr txBox="1"/>
          <p:nvPr/>
        </p:nvSpPr>
        <p:spPr>
          <a:xfrm>
            <a:off x="4610100" y="748704"/>
            <a:ext cx="4187672" cy="3299364"/>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1993: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﻿﻿﻿﻿﻿﻿﻿﻿Newly inaugurated President </a:t>
            </a:r>
            <a:r>
              <a:rPr lang="en-US" sz="1200" dirty="0">
                <a:latin typeface="Arial Black"/>
                <a:cs typeface="Arial Black"/>
              </a:rPr>
              <a:t>Bill Clinton </a:t>
            </a:r>
            <a:r>
              <a:rPr lang="en-US" sz="1200" dirty="0">
                <a:latin typeface="Century Gothic"/>
                <a:cs typeface="Century Gothic"/>
              </a:rPr>
              <a:t>issues a proclamation on the occasion of the year’s “Be Kind to Animals Week,” stating </a:t>
            </a:r>
            <a:r>
              <a:rPr lang="en-US" sz="1200" i="1" dirty="0">
                <a:latin typeface="Century Gothic"/>
                <a:cs typeface="Century Gothic"/>
              </a:rPr>
              <a:t>“We celebrate this week in order to remember the many ways that animals help us. By serving as guides, animals aid the blind. As lookouts and detectives, animals assist in our military, customs, and law enforcement efforts. As friends and companions, pets befriend our children, ease the loneliness of the elderly and the ill, and entertain our families in our daily lives. We also salute the veterinary professionals and animal </a:t>
            </a:r>
            <a:r>
              <a:rPr lang="en-US" sz="1200" i="1" dirty="0" smtClean="0">
                <a:latin typeface="Century Gothic"/>
                <a:cs typeface="Century Gothic"/>
              </a:rPr>
              <a:t>protection organizations </a:t>
            </a:r>
            <a:r>
              <a:rPr lang="en-US" sz="1200" i="1" dirty="0">
                <a:latin typeface="Century Gothic"/>
                <a:cs typeface="Century Gothic"/>
              </a:rPr>
              <a:t>that help us provide food, shelter, and medical care for animals and pets.”</a:t>
            </a:r>
          </a:p>
        </p:txBody>
      </p:sp>
      <p:pic>
        <p:nvPicPr>
          <p:cNvPr id="7" name="Picture 6" descr="Scan06 mask wm gr 11 bl 1.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20" y="175685"/>
            <a:ext cx="3892279" cy="4502150"/>
          </a:xfrm>
          <a:prstGeom prst="rect">
            <a:avLst/>
          </a:prstGeom>
        </p:spPr>
      </p:pic>
    </p:spTree>
    <p:extLst>
      <p:ext uri="{BB962C8B-B14F-4D97-AF65-F5344CB8AC3E}">
        <p14:creationId xmlns:p14="http://schemas.microsoft.com/office/powerpoint/2010/main" val="149959087"/>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descr="shutterstock_33403192CMYK Flag and Capito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549" y="0"/>
            <a:ext cx="3541451" cy="5143500"/>
          </a:xfrm>
          <a:prstGeom prst="rect">
            <a:avLst/>
          </a:prstGeom>
        </p:spPr>
      </p:pic>
      <p:pic>
        <p:nvPicPr>
          <p:cNvPr id="3" name="Picture 2" descr="Dk Blue Lt Blue Gradient Ba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840" y="4199465"/>
            <a:ext cx="918633" cy="732424"/>
          </a:xfrm>
          <a:prstGeom prst="rect">
            <a:avLst/>
          </a:prstGeom>
        </p:spPr>
      </p:pic>
      <p:sp>
        <p:nvSpPr>
          <p:cNvPr id="12" name="TextBox 11"/>
          <p:cNvSpPr txBox="1"/>
          <p:nvPr/>
        </p:nvSpPr>
        <p:spPr>
          <a:xfrm>
            <a:off x="422428" y="316904"/>
            <a:ext cx="4187672" cy="4038028"/>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1995: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﻿﻿﻿﻿﻿﻿﻿﻿﻿American Humane Association holds a national press conference commemorating the 80th year of “Be Kind to Animals Week,” and urges Congress to pass legislation allowing for residents in all federally subsidized housing to be able to have pets</a:t>
            </a:r>
            <a:r>
              <a:rPr lang="en-US" sz="1200" dirty="0" smtClean="0">
                <a:latin typeface="Century Gothic"/>
                <a:cs typeface="Century Gothic"/>
              </a:rPr>
              <a:t>.</a:t>
            </a:r>
          </a:p>
          <a:p>
            <a:pPr>
              <a:lnSpc>
                <a:spcPct val="120000"/>
              </a:lnSpc>
            </a:pPr>
            <a:endParaRPr lang="en-US" sz="1200" dirty="0" smtClean="0">
              <a:latin typeface="Century Gothic"/>
              <a:cs typeface="Century Gothic"/>
            </a:endParaRPr>
          </a:p>
          <a:p>
            <a:pPr>
              <a:lnSpc>
                <a:spcPct val="120000"/>
              </a:lnSpc>
            </a:pPr>
            <a:r>
              <a:rPr lang="en-US" sz="1600" b="1" dirty="0" smtClean="0">
                <a:solidFill>
                  <a:srgbClr val="800000"/>
                </a:solidFill>
                <a:latin typeface="Century Gothic"/>
                <a:cs typeface="Century Gothic"/>
              </a:rPr>
              <a:t>2000: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t>
            </a:r>
            <a:r>
              <a:rPr lang="en-US" sz="1200" dirty="0">
                <a:latin typeface="Arial Black"/>
                <a:cs typeface="Arial Black"/>
              </a:rPr>
              <a:t>Allie Pearlman</a:t>
            </a:r>
            <a:r>
              <a:rPr lang="en-US" sz="1200" dirty="0">
                <a:latin typeface="Century Gothic"/>
                <a:cs typeface="Century Gothic"/>
              </a:rPr>
              <a:t>, a 12-year old from Old Bethpage, </a:t>
            </a:r>
            <a:endParaRPr lang="en-US" sz="1200" dirty="0" smtClean="0">
              <a:latin typeface="Century Gothic"/>
              <a:cs typeface="Century Gothic"/>
            </a:endParaRPr>
          </a:p>
          <a:p>
            <a:pPr>
              <a:lnSpc>
                <a:spcPct val="120000"/>
              </a:lnSpc>
            </a:pPr>
            <a:r>
              <a:rPr lang="en-US" sz="1200" dirty="0" smtClean="0">
                <a:latin typeface="Century Gothic"/>
                <a:cs typeface="Century Gothic"/>
              </a:rPr>
              <a:t>New </a:t>
            </a:r>
            <a:r>
              <a:rPr lang="en-US" sz="1200" dirty="0">
                <a:latin typeface="Century Gothic"/>
                <a:cs typeface="Century Gothic"/>
              </a:rPr>
              <a:t>York, is named the year’s “BKA Kid Contest” winner and receives a $10,000 scholarship from American Humane Association. The fifth grader was a compassionate crusader for ending the process of live frog dissection at her school. As a result of her efforts, her school district purchases a computer program to simulate frog dissection instead of using live animals.</a:t>
            </a:r>
          </a:p>
          <a:p>
            <a:pPr>
              <a:lnSpc>
                <a:spcPct val="120000"/>
              </a:lnSpc>
            </a:pPr>
            <a:endParaRPr lang="en-US" sz="1200" dirty="0">
              <a:latin typeface="Century Gothic"/>
              <a:cs typeface="Century Gothic"/>
            </a:endParaRPr>
          </a:p>
        </p:txBody>
      </p:sp>
      <p:pic>
        <p:nvPicPr>
          <p:cNvPr id="10" name="Picture 9" descr="bigstock_Blond_Boy_With_Oriental_Bred_C_3048641CMYK.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468065">
            <a:off x="4978400" y="1388398"/>
            <a:ext cx="2489200" cy="2404801"/>
          </a:xfrm>
          <a:prstGeom prst="rect">
            <a:avLst/>
          </a:prstGeom>
        </p:spPr>
      </p:pic>
    </p:spTree>
    <p:extLst>
      <p:ext uri="{BB962C8B-B14F-4D97-AF65-F5344CB8AC3E}">
        <p14:creationId xmlns:p14="http://schemas.microsoft.com/office/powerpoint/2010/main" val="2366422228"/>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3000"/>
                                        <p:tgtEl>
                                          <p:spTgt spid="1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3000"/>
                                        <p:tgtEl>
                                          <p:spTgt spid="12">
                                            <p:txEl>
                                              <p:pRg st="5" end="5"/>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childTnLst>
                          </p:cTn>
                        </p:par>
                        <p:par>
                          <p:cTn id="25" fill="hold">
                            <p:stCondLst>
                              <p:cond delay="9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6739" y="4199465"/>
            <a:ext cx="918633" cy="732424"/>
          </a:xfrm>
          <a:prstGeom prst="rect">
            <a:avLst/>
          </a:prstGeom>
        </p:spPr>
      </p:pic>
      <p:sp>
        <p:nvSpPr>
          <p:cNvPr id="12" name="TextBox 11"/>
          <p:cNvSpPr txBox="1"/>
          <p:nvPr/>
        </p:nvSpPr>
        <p:spPr>
          <a:xfrm>
            <a:off x="4267200" y="672504"/>
            <a:ext cx="4187672" cy="3299364"/>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2005: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﻿﻿﻿﻿﻿﻿﻿﻿﻿﻿Ninety years after the very first “Be Kind to Animals Week,” American Humane Association  announces two co-winners of its annual “Kindness Kid” contest: </a:t>
            </a:r>
          </a:p>
          <a:p>
            <a:pPr>
              <a:lnSpc>
                <a:spcPct val="120000"/>
              </a:lnSpc>
            </a:pPr>
            <a:r>
              <a:rPr lang="en-US" sz="1200" dirty="0">
                <a:latin typeface="Arial Black"/>
                <a:cs typeface="Arial Black"/>
              </a:rPr>
              <a:t>Bagley Knox</a:t>
            </a:r>
            <a:r>
              <a:rPr lang="en-US" sz="1200" dirty="0">
                <a:latin typeface="Century Gothic"/>
                <a:cs typeface="Century Gothic"/>
              </a:rPr>
              <a:t>, who spent many hours volunteering at her local animal shelter, encouraged her Girl Scout troop to donate a portion of cookie sale proceeds to the shelter, and even gave up birthday gifts so her friends would donate supplies and food to the shelter that year; and </a:t>
            </a:r>
            <a:r>
              <a:rPr lang="en-US" sz="1200" dirty="0">
                <a:latin typeface="Arial Black"/>
                <a:cs typeface="Arial Black"/>
              </a:rPr>
              <a:t>Michael Valdez</a:t>
            </a:r>
            <a:r>
              <a:rPr lang="en-US" sz="1200" dirty="0">
                <a:latin typeface="Century Gothic"/>
                <a:cs typeface="Century Gothic"/>
              </a:rPr>
              <a:t>, who raised more than $70,000 to outfit as many police dogs as possible in his home state of Arizona with special stab- and bulletproof vests. Each winner received a $5,000 college scholarship.</a:t>
            </a:r>
          </a:p>
        </p:txBody>
      </p:sp>
      <p:pic>
        <p:nvPicPr>
          <p:cNvPr id="5" name="Picture 4" descr="AA031880-2AF Amer Boy w pupp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3505200" cy="4792135"/>
          </a:xfrm>
          <a:prstGeom prst="rect">
            <a:avLst/>
          </a:prstGeom>
        </p:spPr>
      </p:pic>
    </p:spTree>
    <p:extLst>
      <p:ext uri="{BB962C8B-B14F-4D97-AF65-F5344CB8AC3E}">
        <p14:creationId xmlns:p14="http://schemas.microsoft.com/office/powerpoint/2010/main" val="4122486837"/>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840" y="4199465"/>
            <a:ext cx="918633" cy="732424"/>
          </a:xfrm>
          <a:prstGeom prst="rect">
            <a:avLst/>
          </a:prstGeom>
        </p:spPr>
      </p:pic>
      <p:sp>
        <p:nvSpPr>
          <p:cNvPr id="12" name="TextBox 11"/>
          <p:cNvSpPr txBox="1"/>
          <p:nvPr/>
        </p:nvSpPr>
        <p:spPr>
          <a:xfrm>
            <a:off x="690940" y="506808"/>
            <a:ext cx="4452560" cy="3520964"/>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2015: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﻿﻿﻿﻿﻿﻿﻿﻿﻿﻿American Humane Association celebrates a century of “Be Kind to Animals Week” with a year-long national campaign and traveling exhibition tour to enlist millions of schoolchildren (and adults) in a new Compassion Movement to address the remaining challenges facing the world’s creatures.   </a:t>
            </a:r>
          </a:p>
          <a:p>
            <a:pPr>
              <a:lnSpc>
                <a:spcPct val="120000"/>
              </a:lnSpc>
            </a:pPr>
            <a:endParaRPr lang="en-US" sz="1200" dirty="0">
              <a:latin typeface="Century Gothic"/>
              <a:cs typeface="Century Gothic"/>
            </a:endParaRPr>
          </a:p>
          <a:p>
            <a:pPr>
              <a:lnSpc>
                <a:spcPct val="120000"/>
              </a:lnSpc>
            </a:pPr>
            <a:endParaRPr lang="en-US" sz="1200" dirty="0">
              <a:latin typeface="Century Gothic"/>
              <a:cs typeface="Century Gothic"/>
            </a:endParaRPr>
          </a:p>
          <a:p>
            <a:pPr>
              <a:lnSpc>
                <a:spcPct val="120000"/>
              </a:lnSpc>
            </a:pPr>
            <a:r>
              <a:rPr lang="en-US" sz="1200" dirty="0">
                <a:latin typeface="Century Gothic"/>
                <a:cs typeface="Century Gothic"/>
              </a:rPr>
              <a:t>*Many other celebrities have served as official spokespeople for “Be Kind to Animals Week” over the years, including </a:t>
            </a:r>
            <a:r>
              <a:rPr lang="en-US" sz="1200" dirty="0">
                <a:latin typeface="Arial Black"/>
                <a:cs typeface="Arial Black"/>
              </a:rPr>
              <a:t>Milton </a:t>
            </a:r>
            <a:r>
              <a:rPr lang="en-US" sz="1200" dirty="0" err="1">
                <a:latin typeface="Arial Black"/>
                <a:cs typeface="Arial Black"/>
              </a:rPr>
              <a:t>Berle</a:t>
            </a:r>
            <a:r>
              <a:rPr lang="en-US" sz="1200" dirty="0">
                <a:latin typeface="Arial Black"/>
                <a:cs typeface="Arial Black"/>
              </a:rPr>
              <a:t> </a:t>
            </a:r>
            <a:r>
              <a:rPr lang="en-US" sz="1200" dirty="0">
                <a:latin typeface="Century Gothic"/>
                <a:cs typeface="Century Gothic"/>
              </a:rPr>
              <a:t>(1970), </a:t>
            </a:r>
            <a:r>
              <a:rPr lang="en-US" sz="1200" dirty="0">
                <a:latin typeface="Arial Black"/>
                <a:cs typeface="Arial Black"/>
              </a:rPr>
              <a:t>Shirley Jones </a:t>
            </a:r>
            <a:r>
              <a:rPr lang="en-US" sz="1200" dirty="0">
                <a:latin typeface="Century Gothic"/>
                <a:cs typeface="Century Gothic"/>
              </a:rPr>
              <a:t>(1974), </a:t>
            </a:r>
            <a:r>
              <a:rPr lang="en-US" sz="1200" dirty="0">
                <a:latin typeface="Arial Black"/>
                <a:cs typeface="Arial Black"/>
              </a:rPr>
              <a:t>Dan Haggerty </a:t>
            </a:r>
            <a:r>
              <a:rPr lang="en-US" sz="1200" dirty="0">
                <a:latin typeface="Century Gothic"/>
                <a:cs typeface="Century Gothic"/>
              </a:rPr>
              <a:t>(1978), </a:t>
            </a:r>
            <a:r>
              <a:rPr lang="en-US" sz="1200" dirty="0">
                <a:latin typeface="Arial Black"/>
                <a:cs typeface="Arial Black"/>
              </a:rPr>
              <a:t>Norm Crosby </a:t>
            </a:r>
            <a:r>
              <a:rPr lang="en-US" sz="1200" dirty="0">
                <a:latin typeface="Century Gothic"/>
                <a:cs typeface="Century Gothic"/>
              </a:rPr>
              <a:t>(1980), </a:t>
            </a:r>
            <a:r>
              <a:rPr lang="en-US" sz="1200" dirty="0">
                <a:latin typeface="Arial Black"/>
                <a:cs typeface="Arial Black"/>
              </a:rPr>
              <a:t>Joan Van Ark </a:t>
            </a:r>
            <a:r>
              <a:rPr lang="en-US" sz="1200" dirty="0">
                <a:latin typeface="Century Gothic"/>
                <a:cs typeface="Century Gothic"/>
              </a:rPr>
              <a:t>(1983), </a:t>
            </a:r>
            <a:r>
              <a:rPr lang="en-US" sz="1200" dirty="0">
                <a:latin typeface="Arial Black"/>
                <a:cs typeface="Arial Black"/>
              </a:rPr>
              <a:t>Robert Wagner</a:t>
            </a:r>
            <a:r>
              <a:rPr lang="en-US" sz="1200" dirty="0">
                <a:latin typeface="Century Gothic"/>
                <a:cs typeface="Century Gothic"/>
              </a:rPr>
              <a:t> (1984), and </a:t>
            </a:r>
            <a:r>
              <a:rPr lang="en-US" sz="1200" dirty="0">
                <a:latin typeface="Arial Black"/>
                <a:cs typeface="Arial Black"/>
              </a:rPr>
              <a:t>Richard </a:t>
            </a:r>
            <a:r>
              <a:rPr lang="en-US" sz="1200" dirty="0" err="1">
                <a:latin typeface="Arial Black"/>
                <a:cs typeface="Arial Black"/>
              </a:rPr>
              <a:t>Dreyfuss</a:t>
            </a:r>
            <a:r>
              <a:rPr lang="en-US" sz="1200" dirty="0">
                <a:latin typeface="Arial Black"/>
                <a:cs typeface="Arial Black"/>
              </a:rPr>
              <a:t> </a:t>
            </a:r>
            <a:r>
              <a:rPr lang="en-US" sz="1200" dirty="0">
                <a:latin typeface="Century Gothic"/>
                <a:cs typeface="Century Gothic"/>
              </a:rPr>
              <a:t>(1991).</a:t>
            </a:r>
          </a:p>
        </p:txBody>
      </p:sp>
      <p:pic>
        <p:nvPicPr>
          <p:cNvPr id="2" name="Picture 1" descr="Scan08.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70367" y="-1"/>
            <a:ext cx="3773633" cy="4792135"/>
          </a:xfrm>
          <a:prstGeom prst="rect">
            <a:avLst/>
          </a:prstGeom>
        </p:spPr>
      </p:pic>
    </p:spTree>
    <p:extLst>
      <p:ext uri="{BB962C8B-B14F-4D97-AF65-F5344CB8AC3E}">
        <p14:creationId xmlns:p14="http://schemas.microsoft.com/office/powerpoint/2010/main" val="3520492089"/>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animEffect transition="in" filter="fade">
                                      <p:cBhvr>
                                        <p:cTn id="14" dur="3000"/>
                                        <p:tgtEl>
                                          <p:spTgt spid="12">
                                            <p:txEl>
                                              <p:pRg st="4" end="4"/>
                                            </p:txEl>
                                          </p:spTgt>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8330672_XXXLargeKIDS PETTING PUPPYGRAD.jpg"/>
          <p:cNvPicPr>
            <a:picLocks noChangeAspect="1"/>
          </p:cNvPicPr>
          <p:nvPr/>
        </p:nvPicPr>
        <p:blipFill rotWithShape="1">
          <a:blip r:embed="rId2" cstate="screen">
            <a:extLst>
              <a:ext uri="{28A0092B-C50C-407E-A947-70E740481C1C}">
                <a14:useLocalDpi xmlns:a14="http://schemas.microsoft.com/office/drawing/2010/main"/>
              </a:ext>
            </a:extLst>
          </a:blip>
          <a:srcRect l="-1304"/>
          <a:stretch/>
        </p:blipFill>
        <p:spPr>
          <a:xfrm>
            <a:off x="1092200" y="0"/>
            <a:ext cx="8051800" cy="4817535"/>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840" y="4199465"/>
            <a:ext cx="918633" cy="732424"/>
          </a:xfrm>
          <a:prstGeom prst="rect">
            <a:avLst/>
          </a:prstGeom>
        </p:spPr>
      </p:pic>
      <p:sp>
        <p:nvSpPr>
          <p:cNvPr id="12" name="TextBox 11"/>
          <p:cNvSpPr txBox="1"/>
          <p:nvPr/>
        </p:nvSpPr>
        <p:spPr>
          <a:xfrm>
            <a:off x="335340" y="416842"/>
            <a:ext cx="5798760" cy="3585596"/>
          </a:xfrm>
          <a:prstGeom prst="rect">
            <a:avLst/>
          </a:prstGeom>
          <a:noFill/>
        </p:spPr>
        <p:txBody>
          <a:bodyPr wrap="square" rtlCol="0">
            <a:spAutoFit/>
          </a:bodyPr>
          <a:lstStyle/>
          <a:p>
            <a:pPr>
              <a:lnSpc>
                <a:spcPct val="90000"/>
              </a:lnSpc>
            </a:pPr>
            <a:r>
              <a:rPr lang="en-US" sz="1200" dirty="0"/>
              <a:t>﻿</a:t>
            </a:r>
            <a:r>
              <a:rPr lang="en-US" sz="1200" dirty="0">
                <a:latin typeface="Century Gothic"/>
                <a:cs typeface="Century Gothic"/>
              </a:rPr>
              <a:t>﻿﻿</a:t>
            </a:r>
            <a:r>
              <a:rPr lang="en-US" sz="1200" dirty="0" smtClean="0">
                <a:latin typeface="Century Gothic"/>
                <a:cs typeface="Century Gothic"/>
              </a:rPr>
              <a:t>Now</a:t>
            </a:r>
            <a:r>
              <a:rPr lang="en-US" sz="1200" dirty="0">
                <a:latin typeface="Century Gothic"/>
                <a:cs typeface="Century Gothic"/>
              </a:rPr>
              <a:t>, on the 100th anniversary of Be Kind to Animals Week, join us in </a:t>
            </a:r>
            <a:endParaRPr lang="en-US" sz="1200" dirty="0" smtClean="0">
              <a:latin typeface="Century Gothic"/>
              <a:cs typeface="Century Gothic"/>
            </a:endParaRPr>
          </a:p>
          <a:p>
            <a:pPr>
              <a:lnSpc>
                <a:spcPct val="90000"/>
              </a:lnSpc>
            </a:pPr>
            <a:r>
              <a:rPr lang="en-US" sz="1200" dirty="0">
                <a:latin typeface="Century Gothic"/>
                <a:cs typeface="Century Gothic"/>
              </a:rPr>
              <a:t>a</a:t>
            </a:r>
            <a:r>
              <a:rPr lang="en-US" sz="1200" dirty="0" smtClean="0">
                <a:latin typeface="Century Gothic"/>
                <a:cs typeface="Century Gothic"/>
              </a:rPr>
              <a:t> new </a:t>
            </a:r>
            <a:r>
              <a:rPr lang="en-US" sz="1200" dirty="0">
                <a:latin typeface="Century Gothic"/>
                <a:cs typeface="Century Gothic"/>
              </a:rPr>
              <a:t>Compassion Movement to address the remaining challenges to animals </a:t>
            </a:r>
            <a:r>
              <a:rPr lang="en-US" sz="1200" dirty="0" smtClean="0">
                <a:latin typeface="Century Gothic"/>
                <a:cs typeface="Century Gothic"/>
              </a:rPr>
              <a:t>everywhere…</a:t>
            </a:r>
            <a:endParaRPr lang="en-US" sz="1200" dirty="0">
              <a:latin typeface="Century Gothic"/>
              <a:cs typeface="Century Gothic"/>
            </a:endParaRPr>
          </a:p>
          <a:p>
            <a:pPr>
              <a:lnSpc>
                <a:spcPct val="90000"/>
              </a:lnSpc>
            </a:pPr>
            <a:endParaRPr lang="en-US" sz="1200" dirty="0">
              <a:latin typeface="Century Gothic"/>
              <a:cs typeface="Century Gothic"/>
            </a:endParaRPr>
          </a:p>
          <a:p>
            <a:pPr>
              <a:lnSpc>
                <a:spcPct val="90000"/>
              </a:lnSpc>
            </a:pPr>
            <a:r>
              <a:rPr lang="en-US" sz="1200" dirty="0" smtClean="0">
                <a:latin typeface="Century Gothic"/>
                <a:cs typeface="Century Gothic"/>
              </a:rPr>
              <a:t>Go </a:t>
            </a:r>
            <a:r>
              <a:rPr lang="en-US" sz="1200" dirty="0">
                <a:latin typeface="Century Gothic"/>
                <a:cs typeface="Century Gothic"/>
              </a:rPr>
              <a:t>to Kindness100.org and take the Humane Pledge to:</a:t>
            </a:r>
          </a:p>
          <a:p>
            <a:pPr>
              <a:lnSpc>
                <a:spcPct val="90000"/>
              </a:lnSpc>
            </a:pPr>
            <a:endParaRPr lang="en-US" sz="1200" dirty="0">
              <a:latin typeface="Century Gothic"/>
              <a:cs typeface="Century Gothic"/>
            </a:endParaRPr>
          </a:p>
          <a:p>
            <a:pPr marL="171450" indent="-171450">
              <a:lnSpc>
                <a:spcPct val="90000"/>
              </a:lnSpc>
              <a:buFont typeface="Arial"/>
              <a:buChar char="•"/>
            </a:pPr>
            <a:r>
              <a:rPr lang="en-US" sz="1200" dirty="0" smtClean="0">
                <a:latin typeface="Century Gothic"/>
                <a:cs typeface="Century Gothic"/>
              </a:rPr>
              <a:t>Improve </a:t>
            </a:r>
            <a:r>
              <a:rPr lang="en-US" sz="1200" dirty="0">
                <a:latin typeface="Century Gothic"/>
                <a:cs typeface="Century Gothic"/>
              </a:rPr>
              <a:t>the lives of 10 billion U.S. farm animals each year by </a:t>
            </a:r>
            <a:r>
              <a:rPr lang="en-US" sz="1200" dirty="0" smtClean="0">
                <a:latin typeface="Century Gothic"/>
                <a:cs typeface="Century Gothic"/>
              </a:rPr>
              <a:t>choosing</a:t>
            </a:r>
            <a:r>
              <a:rPr lang="en-US" sz="1200" dirty="0">
                <a:latin typeface="Century Gothic"/>
                <a:cs typeface="Century Gothic"/>
              </a:rPr>
              <a:t> humanely raised products</a:t>
            </a:r>
          </a:p>
          <a:p>
            <a:pPr marL="171450" indent="-171450">
              <a:lnSpc>
                <a:spcPct val="90000"/>
              </a:lnSpc>
              <a:buFont typeface="Arial"/>
              <a:buChar char="•"/>
            </a:pPr>
            <a:endParaRPr lang="en-US" sz="1200" dirty="0">
              <a:latin typeface="Century Gothic"/>
              <a:cs typeface="Century Gothic"/>
            </a:endParaRPr>
          </a:p>
          <a:p>
            <a:pPr marL="171450" indent="-171450">
              <a:lnSpc>
                <a:spcPct val="90000"/>
              </a:lnSpc>
              <a:buFont typeface="Arial"/>
              <a:buChar char="•"/>
            </a:pPr>
            <a:r>
              <a:rPr lang="en-US" sz="1200" dirty="0" smtClean="0">
                <a:latin typeface="Century Gothic"/>
                <a:cs typeface="Century Gothic"/>
              </a:rPr>
              <a:t>Protect </a:t>
            </a:r>
            <a:r>
              <a:rPr lang="en-US" sz="1200" dirty="0">
                <a:latin typeface="Century Gothic"/>
                <a:cs typeface="Century Gothic"/>
              </a:rPr>
              <a:t>100,000 animals in film and television each year </a:t>
            </a:r>
            <a:r>
              <a:rPr lang="en-US" sz="1200" dirty="0" smtClean="0">
                <a:latin typeface="Century Gothic"/>
                <a:cs typeface="Century Gothic"/>
              </a:rPr>
              <a:t>insisting</a:t>
            </a:r>
            <a:r>
              <a:rPr lang="en-US" sz="1200" dirty="0">
                <a:latin typeface="Century Gothic"/>
                <a:cs typeface="Century Gothic"/>
              </a:rPr>
              <a:t> </a:t>
            </a:r>
            <a:endParaRPr lang="en-US" sz="1200" dirty="0" smtClean="0">
              <a:latin typeface="Century Gothic"/>
              <a:cs typeface="Century Gothic"/>
            </a:endParaRPr>
          </a:p>
          <a:p>
            <a:pPr>
              <a:lnSpc>
                <a:spcPct val="90000"/>
              </a:lnSpc>
            </a:pPr>
            <a:r>
              <a:rPr lang="en-US" sz="1200" dirty="0" smtClean="0">
                <a:latin typeface="Century Gothic"/>
                <a:cs typeface="Century Gothic"/>
              </a:rPr>
              <a:t>    productions </a:t>
            </a:r>
            <a:r>
              <a:rPr lang="en-US" sz="1200" dirty="0">
                <a:latin typeface="Century Gothic"/>
                <a:cs typeface="Century Gothic"/>
              </a:rPr>
              <a:t>carry the </a:t>
            </a:r>
            <a:r>
              <a:rPr lang="en-US" sz="1200" dirty="0" smtClean="0">
                <a:latin typeface="Century Gothic"/>
                <a:cs typeface="Century Gothic"/>
              </a:rPr>
              <a:t>“No </a:t>
            </a:r>
            <a:r>
              <a:rPr lang="en-US" sz="1200" dirty="0">
                <a:latin typeface="Century Gothic"/>
                <a:cs typeface="Century Gothic"/>
              </a:rPr>
              <a:t>Animals Were </a:t>
            </a:r>
            <a:r>
              <a:rPr lang="en-US" sz="1200" dirty="0" smtClean="0">
                <a:latin typeface="Century Gothic"/>
                <a:cs typeface="Century Gothic"/>
              </a:rPr>
              <a:t>Harmed®” </a:t>
            </a:r>
            <a:r>
              <a:rPr lang="en-US" sz="1200" dirty="0">
                <a:latin typeface="Century Gothic"/>
                <a:cs typeface="Century Gothic"/>
              </a:rPr>
              <a:t>end-credit</a:t>
            </a:r>
          </a:p>
          <a:p>
            <a:pPr marL="171450" indent="-171450">
              <a:lnSpc>
                <a:spcPct val="90000"/>
              </a:lnSpc>
              <a:buFont typeface="Arial"/>
              <a:buChar char="•"/>
            </a:pPr>
            <a:endParaRPr lang="en-US" sz="1200" dirty="0">
              <a:latin typeface="Century Gothic"/>
              <a:cs typeface="Century Gothic"/>
            </a:endParaRPr>
          </a:p>
          <a:p>
            <a:pPr marL="171450" indent="-171450">
              <a:lnSpc>
                <a:spcPct val="90000"/>
              </a:lnSpc>
              <a:buFont typeface="Arial"/>
              <a:buChar char="•"/>
            </a:pPr>
            <a:r>
              <a:rPr lang="en-US" sz="1200" dirty="0" smtClean="0">
                <a:latin typeface="Century Gothic"/>
                <a:cs typeface="Century Gothic"/>
              </a:rPr>
              <a:t>Save </a:t>
            </a:r>
            <a:r>
              <a:rPr lang="en-US" sz="1200" dirty="0">
                <a:latin typeface="Century Gothic"/>
                <a:cs typeface="Century Gothic"/>
              </a:rPr>
              <a:t>more of the 6-8 million animals who end up in shelters each </a:t>
            </a:r>
            <a:r>
              <a:rPr lang="en-US" sz="1200" dirty="0" smtClean="0">
                <a:latin typeface="Century Gothic"/>
                <a:cs typeface="Century Gothic"/>
              </a:rPr>
              <a:t>           year </a:t>
            </a:r>
            <a:r>
              <a:rPr lang="en-US" sz="1200" dirty="0">
                <a:latin typeface="Century Gothic"/>
                <a:cs typeface="Century Gothic"/>
              </a:rPr>
              <a:t>by adopting your pet from a shelter</a:t>
            </a:r>
          </a:p>
          <a:p>
            <a:pPr marL="171450" indent="-171450">
              <a:lnSpc>
                <a:spcPct val="90000"/>
              </a:lnSpc>
              <a:buFont typeface="Arial"/>
              <a:buChar char="•"/>
            </a:pPr>
            <a:endParaRPr lang="en-US" sz="1200" dirty="0">
              <a:latin typeface="Century Gothic"/>
              <a:cs typeface="Century Gothic"/>
            </a:endParaRPr>
          </a:p>
          <a:p>
            <a:pPr marL="171450" indent="-171450">
              <a:lnSpc>
                <a:spcPct val="90000"/>
              </a:lnSpc>
              <a:buFont typeface="Arial"/>
              <a:buChar char="•"/>
            </a:pPr>
            <a:r>
              <a:rPr lang="en-US" sz="1200" dirty="0" smtClean="0">
                <a:latin typeface="Century Gothic"/>
                <a:cs typeface="Century Gothic"/>
              </a:rPr>
              <a:t>Teach </a:t>
            </a:r>
            <a:r>
              <a:rPr lang="en-US" sz="1200" dirty="0">
                <a:latin typeface="Century Gothic"/>
                <a:cs typeface="Century Gothic"/>
              </a:rPr>
              <a:t>children the beauty and value </a:t>
            </a:r>
            <a:r>
              <a:rPr lang="en-US" sz="1200" dirty="0" smtClean="0">
                <a:latin typeface="Century Gothic"/>
                <a:cs typeface="Century Gothic"/>
              </a:rPr>
              <a:t>of the </a:t>
            </a:r>
            <a:r>
              <a:rPr lang="en-US" sz="1200" dirty="0">
                <a:latin typeface="Century Gothic"/>
                <a:cs typeface="Century Gothic"/>
              </a:rPr>
              <a:t>world’s endangered and disappearing creatures by taking them to aquariums, zoos, parks, </a:t>
            </a:r>
            <a:r>
              <a:rPr lang="en-US" sz="1200" dirty="0" smtClean="0">
                <a:latin typeface="Century Gothic"/>
                <a:cs typeface="Century Gothic"/>
              </a:rPr>
              <a:t>          and </a:t>
            </a:r>
            <a:r>
              <a:rPr lang="en-US" sz="1200" dirty="0">
                <a:latin typeface="Century Gothic"/>
                <a:cs typeface="Century Gothic"/>
              </a:rPr>
              <a:t>conservation centers where the preservation and rehabilitation </a:t>
            </a:r>
            <a:r>
              <a:rPr lang="en-US" sz="1200" dirty="0" smtClean="0">
                <a:latin typeface="Century Gothic"/>
                <a:cs typeface="Century Gothic"/>
              </a:rPr>
              <a:t>          of </a:t>
            </a:r>
            <a:r>
              <a:rPr lang="en-US" sz="1200" dirty="0">
                <a:latin typeface="Century Gothic"/>
                <a:cs typeface="Century Gothic"/>
              </a:rPr>
              <a:t>wildlife is providing a lifeboat for these beautiful animals </a:t>
            </a:r>
          </a:p>
          <a:p>
            <a:pPr>
              <a:lnSpc>
                <a:spcPct val="90000"/>
              </a:lnSpc>
            </a:pPr>
            <a:endParaRPr lang="en-US" sz="1200" dirty="0"/>
          </a:p>
          <a:p>
            <a:pPr>
              <a:lnSpc>
                <a:spcPct val="90000"/>
              </a:lnSpc>
            </a:pPr>
            <a:endParaRPr lang="en-US" sz="1200" dirty="0"/>
          </a:p>
        </p:txBody>
      </p:sp>
      <p:sp>
        <p:nvSpPr>
          <p:cNvPr id="6" name="TextBox 5"/>
          <p:cNvSpPr txBox="1"/>
          <p:nvPr/>
        </p:nvSpPr>
        <p:spPr>
          <a:xfrm>
            <a:off x="386140" y="3713056"/>
            <a:ext cx="2184400" cy="369332"/>
          </a:xfrm>
          <a:prstGeom prst="rect">
            <a:avLst/>
          </a:prstGeom>
          <a:noFill/>
        </p:spPr>
        <p:txBody>
          <a:bodyPr wrap="square" rtlCol="0">
            <a:spAutoFit/>
          </a:bodyPr>
          <a:lstStyle/>
          <a:p>
            <a:r>
              <a:rPr lang="en-US" dirty="0" smtClean="0">
                <a:latin typeface="Arial Black"/>
                <a:cs typeface="Arial Black"/>
              </a:rPr>
              <a:t>Thank you!</a:t>
            </a:r>
            <a:endParaRPr lang="en-US" dirty="0">
              <a:latin typeface="Arial Black"/>
              <a:cs typeface="Arial Black"/>
            </a:endParaRPr>
          </a:p>
        </p:txBody>
      </p:sp>
      <p:sp>
        <p:nvSpPr>
          <p:cNvPr id="2" name="TextBox 1"/>
          <p:cNvSpPr txBox="1"/>
          <p:nvPr/>
        </p:nvSpPr>
        <p:spPr>
          <a:xfrm>
            <a:off x="1739900" y="4316786"/>
            <a:ext cx="4394200" cy="261610"/>
          </a:xfrm>
          <a:prstGeom prst="rect">
            <a:avLst/>
          </a:prstGeom>
          <a:noFill/>
        </p:spPr>
        <p:txBody>
          <a:bodyPr wrap="square" rtlCol="0">
            <a:spAutoFit/>
          </a:bodyPr>
          <a:lstStyle/>
          <a:p>
            <a:r>
              <a:rPr lang="en-US" sz="1100" b="1" dirty="0" smtClean="0">
                <a:latin typeface="Century Gothic"/>
                <a:cs typeface="Century Gothic"/>
                <a:hlinkClick r:id="rId5"/>
              </a:rPr>
              <a:t>www.Kindness100.org</a:t>
            </a:r>
            <a:r>
              <a:rPr lang="en-US" sz="1100" b="1" dirty="0" smtClean="0">
                <a:latin typeface="Century Gothic"/>
                <a:cs typeface="Century Gothic"/>
              </a:rPr>
              <a:t>        #Kindness100 </a:t>
            </a:r>
            <a:endParaRPr lang="en-US" sz="1100" b="1" dirty="0">
              <a:latin typeface="Century Gothic"/>
              <a:cs typeface="Century Gothic"/>
            </a:endParaRPr>
          </a:p>
        </p:txBody>
      </p:sp>
    </p:spTree>
    <p:extLst>
      <p:ext uri="{BB962C8B-B14F-4D97-AF65-F5344CB8AC3E}">
        <p14:creationId xmlns:p14="http://schemas.microsoft.com/office/powerpoint/2010/main" val="1730992344"/>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12">
                                            <p:txEl>
                                              <p:pRg st="5" end="5"/>
                                            </p:txEl>
                                          </p:spTgt>
                                        </p:tgtEl>
                                        <p:attrNameLst>
                                          <p:attrName>style.visibility</p:attrName>
                                        </p:attrNameLst>
                                      </p:cBhvr>
                                      <p:to>
                                        <p:strVal val="visible"/>
                                      </p:to>
                                    </p:set>
                                    <p:animEffect transition="in" filter="fade">
                                      <p:cBhvr>
                                        <p:cTn id="18" dur="3000"/>
                                        <p:tgtEl>
                                          <p:spTgt spid="12">
                                            <p:txEl>
                                              <p:pRg st="5" end="5"/>
                                            </p:txEl>
                                          </p:spTgt>
                                        </p:tgtEl>
                                      </p:cBhvr>
                                    </p:animEffect>
                                  </p:childTnLst>
                                </p:cTn>
                              </p:par>
                            </p:childTnLst>
                          </p:cTn>
                        </p:par>
                        <p:par>
                          <p:cTn id="19" fill="hold">
                            <p:stCondLst>
                              <p:cond delay="9000"/>
                            </p:stCondLst>
                            <p:childTnLst>
                              <p:par>
                                <p:cTn id="20" presetID="10" presetClass="entr" presetSubtype="0" fill="hold" nodeType="afterEffect">
                                  <p:stCondLst>
                                    <p:cond delay="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fade">
                                      <p:cBhvr>
                                        <p:cTn id="22" dur="3000"/>
                                        <p:tgtEl>
                                          <p:spTgt spid="1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animEffect transition="in" filter="fade">
                                      <p:cBhvr>
                                        <p:cTn id="25" dur="3000"/>
                                        <p:tgtEl>
                                          <p:spTgt spid="12">
                                            <p:txEl>
                                              <p:pRg st="8" end="8"/>
                                            </p:txEl>
                                          </p:spTgt>
                                        </p:tgtEl>
                                      </p:cBhvr>
                                    </p:animEffect>
                                  </p:childTnLst>
                                </p:cTn>
                              </p:par>
                            </p:childTnLst>
                          </p:cTn>
                        </p:par>
                        <p:par>
                          <p:cTn id="26" fill="hold">
                            <p:stCondLst>
                              <p:cond delay="12000"/>
                            </p:stCondLst>
                            <p:childTnLst>
                              <p:par>
                                <p:cTn id="27" presetID="10" presetClass="entr" presetSubtype="0" fill="hold" nodeType="after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animEffect transition="in" filter="fade">
                                      <p:cBhvr>
                                        <p:cTn id="29" dur="3000"/>
                                        <p:tgtEl>
                                          <p:spTgt spid="12">
                                            <p:txEl>
                                              <p:pRg st="10" end="10"/>
                                            </p:txEl>
                                          </p:spTgt>
                                        </p:tgtEl>
                                      </p:cBhvr>
                                    </p:animEffect>
                                  </p:childTnLst>
                                </p:cTn>
                              </p:par>
                            </p:childTnLst>
                          </p:cTn>
                        </p:par>
                        <p:par>
                          <p:cTn id="30" fill="hold">
                            <p:stCondLst>
                              <p:cond delay="15000"/>
                            </p:stCondLst>
                            <p:childTnLst>
                              <p:par>
                                <p:cTn id="31" presetID="10" presetClass="entr" presetSubtype="0" fill="hold" nodeType="afterEffect">
                                  <p:stCondLst>
                                    <p:cond delay="0"/>
                                  </p:stCondLst>
                                  <p:childTnLst>
                                    <p:set>
                                      <p:cBhvr>
                                        <p:cTn id="32" dur="1" fill="hold">
                                          <p:stCondLst>
                                            <p:cond delay="0"/>
                                          </p:stCondLst>
                                        </p:cTn>
                                        <p:tgtEl>
                                          <p:spTgt spid="12">
                                            <p:txEl>
                                              <p:pRg st="12" end="12"/>
                                            </p:txEl>
                                          </p:spTgt>
                                        </p:tgtEl>
                                        <p:attrNameLst>
                                          <p:attrName>style.visibility</p:attrName>
                                        </p:attrNameLst>
                                      </p:cBhvr>
                                      <p:to>
                                        <p:strVal val="visible"/>
                                      </p:to>
                                    </p:set>
                                    <p:animEffect transition="in" filter="fade">
                                      <p:cBhvr>
                                        <p:cTn id="33" dur="3000"/>
                                        <p:tgtEl>
                                          <p:spTgt spid="12">
                                            <p:txEl>
                                              <p:pRg st="12" end="12"/>
                                            </p:txEl>
                                          </p:spTgt>
                                        </p:tgtEl>
                                      </p:cBhvr>
                                    </p:animEffect>
                                  </p:childTnLst>
                                </p:cTn>
                              </p:par>
                            </p:childTnLst>
                          </p:cTn>
                        </p:par>
                        <p:par>
                          <p:cTn id="34" fill="hold">
                            <p:stCondLst>
                              <p:cond delay="180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3000"/>
                                        <p:tgtEl>
                                          <p:spTgt spid="6"/>
                                        </p:tgtEl>
                                      </p:cBhvr>
                                    </p:animEffect>
                                  </p:childTnLst>
                                </p:cTn>
                              </p:par>
                            </p:childTnLst>
                          </p:cTn>
                        </p:par>
                        <p:par>
                          <p:cTn id="38" fill="hold">
                            <p:stCondLst>
                              <p:cond delay="21000"/>
                            </p:stCondLst>
                            <p:childTnLst>
                              <p:par>
                                <p:cTn id="39" presetID="10" presetClass="entr" presetSubtype="0" fill="hold"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fade">
                                      <p:cBhvr>
                                        <p:cTn id="41"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10" name="Picture 9" descr="Scan05 RET.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4800" y="620374"/>
            <a:ext cx="4580467" cy="3368725"/>
          </a:xfrm>
          <a:prstGeom prst="rect">
            <a:avLst/>
          </a:prstGeom>
          <a:ln>
            <a:noFill/>
          </a:ln>
          <a:effectLst>
            <a:outerShdw blurRad="292100" dist="139700" dir="2700000" algn="tl" rotWithShape="0">
              <a:srgbClr val="333333">
                <a:alpha val="65000"/>
              </a:srgbClr>
            </a:outerShdw>
          </a:effectLst>
        </p:spPr>
      </p:pic>
      <p:pic>
        <p:nvPicPr>
          <p:cNvPr id="4" name="Picture 3" descr="Kindness100-logo-Final.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sp>
        <p:nvSpPr>
          <p:cNvPr id="12" name="TextBox 11"/>
          <p:cNvSpPr txBox="1"/>
          <p:nvPr/>
        </p:nvSpPr>
        <p:spPr>
          <a:xfrm>
            <a:off x="384848" y="700067"/>
            <a:ext cx="3564852" cy="3299364"/>
          </a:xfrm>
          <a:prstGeom prst="rect">
            <a:avLst/>
          </a:prstGeom>
          <a:noFill/>
        </p:spPr>
        <p:txBody>
          <a:bodyPr wrap="square" rtlCol="0">
            <a:spAutoFit/>
          </a:bodyPr>
          <a:lstStyle/>
          <a:p>
            <a:pPr>
              <a:lnSpc>
                <a:spcPct val="120000"/>
              </a:lnSpc>
            </a:pPr>
            <a:r>
              <a:rPr lang="en-US" dirty="0"/>
              <a:t>﻿</a:t>
            </a:r>
            <a:r>
              <a:rPr lang="en-US" sz="1600" b="1" dirty="0">
                <a:solidFill>
                  <a:srgbClr val="800000"/>
                </a:solidFill>
                <a:latin typeface="Century Gothic"/>
                <a:cs typeface="Century Gothic"/>
              </a:rPr>
              <a:t>1915: </a:t>
            </a:r>
          </a:p>
          <a:p>
            <a:pPr>
              <a:lnSpc>
                <a:spcPct val="120000"/>
              </a:lnSpc>
            </a:pPr>
            <a:r>
              <a:rPr lang="en-US" sz="1200" dirty="0">
                <a:latin typeface="Century Gothic"/>
                <a:cs typeface="Century Gothic"/>
              </a:rPr>
              <a:t>The inaugural “Humane Sunday” and “Be Kind to Animals Week” are observed by humane groups across America from May 16-22. Though the sinking of the RMS Lusitania just several days before was fresh on everyone’s mind, the celebration went ahead as scheduled. </a:t>
            </a:r>
            <a:r>
              <a:rPr lang="en-US" sz="1200" dirty="0">
                <a:latin typeface="Arial Black"/>
                <a:cs typeface="Arial Black"/>
              </a:rPr>
              <a:t>American Humane Association president Dr. William O. </a:t>
            </a:r>
            <a:r>
              <a:rPr lang="en-US" sz="1200" dirty="0" err="1">
                <a:latin typeface="Arial Black"/>
                <a:cs typeface="Arial Black"/>
              </a:rPr>
              <a:t>Stillman</a:t>
            </a:r>
            <a:r>
              <a:rPr lang="en-US" sz="1200" dirty="0">
                <a:latin typeface="Arial Black"/>
                <a:cs typeface="Arial Black"/>
              </a:rPr>
              <a:t> </a:t>
            </a:r>
            <a:r>
              <a:rPr lang="en-US" sz="1200" dirty="0">
                <a:latin typeface="Century Gothic"/>
                <a:cs typeface="Century Gothic"/>
              </a:rPr>
              <a:t>reported that </a:t>
            </a:r>
            <a:r>
              <a:rPr lang="en-US" sz="1200" i="1" dirty="0">
                <a:latin typeface="Century Gothic"/>
                <a:cs typeface="Century Gothic"/>
              </a:rPr>
              <a:t>“the humane movement never received as much general publicity in the same length of time as during the few weeks before and including ‘Be Kind to Animals Week’ </a:t>
            </a:r>
            <a:r>
              <a:rPr lang="en-US" sz="1200" i="1" dirty="0" smtClean="0">
                <a:latin typeface="Century Gothic"/>
                <a:cs typeface="Century Gothic"/>
              </a:rPr>
              <a:t>and </a:t>
            </a:r>
            <a:r>
              <a:rPr lang="en-US" sz="1200" i="1" dirty="0">
                <a:latin typeface="Century Gothic"/>
                <a:cs typeface="Century Gothic"/>
              </a:rPr>
              <a:t>‘Humane Sunday.’” </a:t>
            </a:r>
          </a:p>
        </p:txBody>
      </p:sp>
    </p:spTree>
    <p:extLst>
      <p:ext uri="{BB962C8B-B14F-4D97-AF65-F5344CB8AC3E}">
        <p14:creationId xmlns:p14="http://schemas.microsoft.com/office/powerpoint/2010/main" val="2897007998"/>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178" y="4199465"/>
            <a:ext cx="918633" cy="732424"/>
          </a:xfrm>
          <a:prstGeom prst="rect">
            <a:avLst/>
          </a:prstGeom>
        </p:spPr>
      </p:pic>
      <p:pic>
        <p:nvPicPr>
          <p:cNvPr id="5" name="Picture 4" descr="AHA_RedStar Relief WWI wm gr 11 bl 1.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4544" y="632841"/>
            <a:ext cx="4731749" cy="295592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36912" y="476810"/>
            <a:ext cx="3540882" cy="3964162"/>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1916: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﻿One day after the conclusion of the second-ever </a:t>
            </a:r>
            <a:r>
              <a:rPr lang="en-US" sz="1200" dirty="0" smtClean="0">
                <a:latin typeface="Century Gothic"/>
                <a:cs typeface="Century Gothic"/>
              </a:rPr>
              <a:t>“</a:t>
            </a:r>
            <a:r>
              <a:rPr lang="en-US" sz="1200" dirty="0">
                <a:latin typeface="Century Gothic"/>
                <a:cs typeface="Century Gothic"/>
              </a:rPr>
              <a:t>Be Kind to Animals Week,” American Humane Association president </a:t>
            </a:r>
            <a:r>
              <a:rPr lang="en-US" sz="1200" dirty="0" smtClean="0">
                <a:latin typeface="Century Gothic"/>
                <a:cs typeface="Century Gothic"/>
              </a:rPr>
              <a:t>Dr</a:t>
            </a:r>
            <a:r>
              <a:rPr lang="en-US" sz="1200" dirty="0">
                <a:latin typeface="Century Gothic"/>
                <a:cs typeface="Century Gothic"/>
              </a:rPr>
              <a:t>. William </a:t>
            </a:r>
            <a:endParaRPr lang="en-US" sz="1200" dirty="0" smtClean="0">
              <a:latin typeface="Century Gothic"/>
              <a:cs typeface="Century Gothic"/>
            </a:endParaRPr>
          </a:p>
          <a:p>
            <a:pPr>
              <a:lnSpc>
                <a:spcPct val="120000"/>
              </a:lnSpc>
            </a:pPr>
            <a:r>
              <a:rPr lang="en-US" sz="1200" dirty="0" smtClean="0">
                <a:latin typeface="Century Gothic"/>
                <a:cs typeface="Century Gothic"/>
              </a:rPr>
              <a:t>O</a:t>
            </a:r>
            <a:r>
              <a:rPr lang="en-US" sz="1200" dirty="0">
                <a:latin typeface="Century Gothic"/>
                <a:cs typeface="Century Gothic"/>
              </a:rPr>
              <a:t>. </a:t>
            </a:r>
            <a:r>
              <a:rPr lang="en-US" sz="1200" dirty="0" err="1">
                <a:latin typeface="Century Gothic"/>
                <a:cs typeface="Century Gothic"/>
              </a:rPr>
              <a:t>Stillman</a:t>
            </a:r>
            <a:r>
              <a:rPr lang="en-US" sz="1200" dirty="0">
                <a:latin typeface="Century Gothic"/>
                <a:cs typeface="Century Gothic"/>
              </a:rPr>
              <a:t> receives a letter from </a:t>
            </a:r>
            <a:r>
              <a:rPr lang="en-US" sz="1200" dirty="0">
                <a:latin typeface="Arial Black"/>
                <a:cs typeface="Arial Black"/>
              </a:rPr>
              <a:t>U.S. Secretary of War Newton D. Baker </a:t>
            </a:r>
            <a:r>
              <a:rPr lang="en-US" sz="1200" dirty="0">
                <a:latin typeface="Century Gothic"/>
                <a:cs typeface="Century Gothic"/>
              </a:rPr>
              <a:t>asking American Humane Association to send a team to Europe to care for the sick and wounded animals used in battle, just as the Red Cross had been asked to do for humans. American Humane Association’s Red Star® Rescue team thus began its first assignment, rescuing and helping 68,000 wounded horses each month. Since the end of World War I Red Star has continued to care for animals in need caught in the path of both natural and </a:t>
            </a:r>
            <a:r>
              <a:rPr lang="en-US" sz="1200" dirty="0" smtClean="0">
                <a:latin typeface="Century Gothic"/>
                <a:cs typeface="Century Gothic"/>
              </a:rPr>
              <a:t>manmade disasters</a:t>
            </a:r>
            <a:r>
              <a:rPr lang="en-US" sz="1200" dirty="0">
                <a:latin typeface="Century Gothic"/>
                <a:cs typeface="Century Gothic"/>
              </a:rPr>
              <a:t>.</a:t>
            </a:r>
          </a:p>
        </p:txBody>
      </p:sp>
    </p:spTree>
    <p:extLst>
      <p:ext uri="{BB962C8B-B14F-4D97-AF65-F5344CB8AC3E}">
        <p14:creationId xmlns:p14="http://schemas.microsoft.com/office/powerpoint/2010/main" val="3718617943"/>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sp>
        <p:nvSpPr>
          <p:cNvPr id="12" name="TextBox 11"/>
          <p:cNvSpPr txBox="1"/>
          <p:nvPr/>
        </p:nvSpPr>
        <p:spPr>
          <a:xfrm>
            <a:off x="384848" y="456358"/>
            <a:ext cx="4259316" cy="3816429"/>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1922: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﻿U.S. President </a:t>
            </a:r>
            <a:r>
              <a:rPr lang="en-US" sz="1200" dirty="0">
                <a:latin typeface="Arial Black"/>
                <a:cs typeface="Arial Black"/>
              </a:rPr>
              <a:t>Warren G. Harding </a:t>
            </a:r>
            <a:r>
              <a:rPr lang="en-US" sz="1200" dirty="0">
                <a:latin typeface="Century Gothic"/>
                <a:cs typeface="Century Gothic"/>
              </a:rPr>
              <a:t>issues an official proclamation on “Be Kind to Animals Week.” One of the major themes this year is the commemoration of the centennial for the passage of the “Martin Bill,” England’s first national animal protection act</a:t>
            </a:r>
            <a:r>
              <a:rPr lang="en-US" sz="1200" dirty="0" smtClean="0">
                <a:latin typeface="Century Gothic"/>
                <a:cs typeface="Century Gothic"/>
              </a:rPr>
              <a:t>.</a:t>
            </a:r>
          </a:p>
          <a:p>
            <a:pPr>
              <a:lnSpc>
                <a:spcPct val="120000"/>
              </a:lnSpc>
            </a:pPr>
            <a:endParaRPr lang="en-US" sz="1200" dirty="0">
              <a:latin typeface="Century Gothic"/>
              <a:cs typeface="Century Gothic"/>
            </a:endParaRPr>
          </a:p>
          <a:p>
            <a:pPr>
              <a:lnSpc>
                <a:spcPct val="120000"/>
              </a:lnSpc>
            </a:pPr>
            <a:r>
              <a:rPr lang="en-US" sz="1200" dirty="0">
                <a:latin typeface="Century Gothic"/>
                <a:cs typeface="Century Gothic"/>
              </a:rPr>
              <a:t>﻿</a:t>
            </a:r>
            <a:r>
              <a:rPr lang="en-US" sz="1600" b="1" dirty="0" smtClean="0">
                <a:solidFill>
                  <a:srgbClr val="800000"/>
                </a:solidFill>
                <a:latin typeface="Century Gothic"/>
                <a:cs typeface="Century Gothic"/>
              </a:rPr>
              <a:t>1927: </a:t>
            </a:r>
          </a:p>
          <a:p>
            <a:pPr>
              <a:lnSpc>
                <a:spcPct val="120000"/>
              </a:lnSpc>
            </a:pPr>
            <a:r>
              <a:rPr lang="en-US" sz="1200" dirty="0" smtClean="0">
                <a:latin typeface="Century Gothic"/>
                <a:cs typeface="Century Gothic"/>
              </a:rPr>
              <a:t>Popular </a:t>
            </a:r>
            <a:r>
              <a:rPr lang="en-US" sz="1200" dirty="0">
                <a:latin typeface="Century Gothic"/>
                <a:cs typeface="Century Gothic"/>
              </a:rPr>
              <a:t>poet Edgar Guest pens a poem entitled </a:t>
            </a:r>
          </a:p>
          <a:p>
            <a:pPr>
              <a:lnSpc>
                <a:spcPct val="120000"/>
              </a:lnSpc>
            </a:pPr>
            <a:r>
              <a:rPr lang="en-US" sz="1200" dirty="0">
                <a:latin typeface="Century Gothic"/>
                <a:cs typeface="Century Gothic"/>
              </a:rPr>
              <a:t>“On Kindness to Animals,” which contains the verse:</a:t>
            </a:r>
          </a:p>
          <a:p>
            <a:pPr>
              <a:lnSpc>
                <a:spcPct val="70000"/>
              </a:lnSpc>
            </a:pPr>
            <a:endParaRPr lang="en-US" sz="1200" dirty="0">
              <a:latin typeface="Century Gothic"/>
              <a:cs typeface="Century Gothic"/>
            </a:endParaRPr>
          </a:p>
          <a:p>
            <a:pPr>
              <a:lnSpc>
                <a:spcPct val="120000"/>
              </a:lnSpc>
            </a:pPr>
            <a:r>
              <a:rPr lang="en-US" sz="1200" dirty="0">
                <a:latin typeface="Century Gothic"/>
                <a:cs typeface="Century Gothic"/>
              </a:rPr>
              <a:t>	</a:t>
            </a:r>
            <a:r>
              <a:rPr lang="en-US" sz="1200" i="1" dirty="0">
                <a:latin typeface="Century Gothic"/>
                <a:cs typeface="Century Gothic"/>
              </a:rPr>
              <a:t>They cannot ask for kindness</a:t>
            </a:r>
          </a:p>
          <a:p>
            <a:pPr>
              <a:lnSpc>
                <a:spcPct val="120000"/>
              </a:lnSpc>
            </a:pPr>
            <a:r>
              <a:rPr lang="en-US" sz="1200" i="1" dirty="0">
                <a:latin typeface="Century Gothic"/>
                <a:cs typeface="Century Gothic"/>
              </a:rPr>
              <a:t>	Nor for our mercy plead,</a:t>
            </a:r>
          </a:p>
          <a:p>
            <a:pPr>
              <a:lnSpc>
                <a:spcPct val="120000"/>
              </a:lnSpc>
            </a:pPr>
            <a:r>
              <a:rPr lang="en-US" sz="1200" i="1" dirty="0">
                <a:latin typeface="Century Gothic"/>
                <a:cs typeface="Century Gothic"/>
              </a:rPr>
              <a:t>	Yet cruel is our blindness</a:t>
            </a:r>
          </a:p>
          <a:p>
            <a:pPr>
              <a:lnSpc>
                <a:spcPct val="120000"/>
              </a:lnSpc>
            </a:pPr>
            <a:r>
              <a:rPr lang="en-US" sz="1200" i="1" dirty="0">
                <a:latin typeface="Century Gothic"/>
                <a:cs typeface="Century Gothic"/>
              </a:rPr>
              <a:t>	Which does not see their need.</a:t>
            </a:r>
          </a:p>
          <a:p>
            <a:pPr>
              <a:lnSpc>
                <a:spcPct val="120000"/>
              </a:lnSpc>
            </a:pPr>
            <a:endParaRPr lang="en-US" sz="1200" dirty="0">
              <a:latin typeface="Century Gothic"/>
              <a:cs typeface="Century Gothic"/>
            </a:endParaRPr>
          </a:p>
        </p:txBody>
      </p:sp>
      <p:pic>
        <p:nvPicPr>
          <p:cNvPr id="2" name="Picture 1" descr="Lost and Found (Pls use this one).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5306" y="10585"/>
            <a:ext cx="4348694" cy="4781550"/>
          </a:xfrm>
          <a:prstGeom prst="rect">
            <a:avLst/>
          </a:prstGeom>
        </p:spPr>
      </p:pic>
    </p:spTree>
    <p:extLst>
      <p:ext uri="{BB962C8B-B14F-4D97-AF65-F5344CB8AC3E}">
        <p14:creationId xmlns:p14="http://schemas.microsoft.com/office/powerpoint/2010/main" val="698290"/>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3000"/>
                                        <p:tgtEl>
                                          <p:spTgt spid="1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3000"/>
                                        <p:tgtEl>
                                          <p:spTgt spid="1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animEffect transition="in" filter="fade">
                                      <p:cBhvr>
                                        <p:cTn id="23" dur="3000"/>
                                        <p:tgtEl>
                                          <p:spTgt spid="12">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8" end="8"/>
                                            </p:txEl>
                                          </p:spTgt>
                                        </p:tgtEl>
                                        <p:attrNameLst>
                                          <p:attrName>style.visibility</p:attrName>
                                        </p:attrNameLst>
                                      </p:cBhvr>
                                      <p:to>
                                        <p:strVal val="visible"/>
                                      </p:to>
                                    </p:set>
                                    <p:animEffect transition="in" filter="fade">
                                      <p:cBhvr>
                                        <p:cTn id="26" dur="3000"/>
                                        <p:tgtEl>
                                          <p:spTgt spid="12">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animEffect transition="in" filter="fade">
                                      <p:cBhvr>
                                        <p:cTn id="29" dur="3000"/>
                                        <p:tgtEl>
                                          <p:spTgt spid="12">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fade">
                                      <p:cBhvr>
                                        <p:cTn id="32" dur="3000"/>
                                        <p:tgtEl>
                                          <p:spTgt spid="12">
                                            <p:txEl>
                                              <p:pRg st="10" end="10"/>
                                            </p:txEl>
                                          </p:spTgt>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t Blue L to R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extBox 11"/>
          <p:cNvSpPr txBox="1"/>
          <p:nvPr/>
        </p:nvSpPr>
        <p:spPr>
          <a:xfrm>
            <a:off x="5196512" y="240408"/>
            <a:ext cx="3706188" cy="4259627"/>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1931: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﻿American Humane Association reports that 52,000 </a:t>
            </a:r>
            <a:r>
              <a:rPr lang="en-US" sz="1200" dirty="0" smtClean="0">
                <a:latin typeface="Century Gothic"/>
                <a:cs typeface="Century Gothic"/>
              </a:rPr>
              <a:t>“</a:t>
            </a:r>
            <a:r>
              <a:rPr lang="en-US" sz="1200" dirty="0">
                <a:latin typeface="Century Gothic"/>
                <a:cs typeface="Century Gothic"/>
              </a:rPr>
              <a:t>Be Kind to Animals Week” posters </a:t>
            </a:r>
            <a:endParaRPr lang="en-US" sz="1200" dirty="0" smtClean="0">
              <a:latin typeface="Century Gothic"/>
              <a:cs typeface="Century Gothic"/>
            </a:endParaRPr>
          </a:p>
          <a:p>
            <a:pPr>
              <a:lnSpc>
                <a:spcPct val="120000"/>
              </a:lnSpc>
            </a:pPr>
            <a:r>
              <a:rPr lang="en-US" sz="1200" dirty="0" smtClean="0">
                <a:latin typeface="Century Gothic"/>
                <a:cs typeface="Century Gothic"/>
              </a:rPr>
              <a:t>were </a:t>
            </a:r>
            <a:r>
              <a:rPr lang="en-US" sz="1200" dirty="0">
                <a:latin typeface="Century Gothic"/>
                <a:cs typeface="Century Gothic"/>
              </a:rPr>
              <a:t>ordered for that year’s festivities, double the number over the year before and by far </a:t>
            </a:r>
            <a:endParaRPr lang="en-US" sz="1200" dirty="0" smtClean="0">
              <a:latin typeface="Century Gothic"/>
              <a:cs typeface="Century Gothic"/>
            </a:endParaRPr>
          </a:p>
          <a:p>
            <a:pPr>
              <a:lnSpc>
                <a:spcPct val="120000"/>
              </a:lnSpc>
            </a:pPr>
            <a:r>
              <a:rPr lang="en-US" sz="1200" dirty="0" smtClean="0">
                <a:latin typeface="Century Gothic"/>
                <a:cs typeface="Century Gothic"/>
              </a:rPr>
              <a:t>the </a:t>
            </a:r>
            <a:r>
              <a:rPr lang="en-US" sz="1200" dirty="0">
                <a:latin typeface="Century Gothic"/>
                <a:cs typeface="Century Gothic"/>
              </a:rPr>
              <a:t>most to date. Word of the new campaign continues to spread across the country. </a:t>
            </a:r>
            <a:endParaRPr lang="en-US" sz="1200" dirty="0" smtClean="0">
              <a:latin typeface="Century Gothic"/>
              <a:cs typeface="Century Gothic"/>
            </a:endParaRPr>
          </a:p>
          <a:p>
            <a:pPr>
              <a:lnSpc>
                <a:spcPct val="120000"/>
              </a:lnSpc>
            </a:pPr>
            <a:endParaRPr lang="en-US" sz="1200" dirty="0" smtClean="0">
              <a:latin typeface="Century Gothic"/>
              <a:cs typeface="Century Gothic"/>
            </a:endParaRPr>
          </a:p>
          <a:p>
            <a:pPr>
              <a:lnSpc>
                <a:spcPct val="120000"/>
              </a:lnSpc>
            </a:pPr>
            <a:r>
              <a:rPr lang="en-US" sz="1200" dirty="0">
                <a:latin typeface="Century Gothic"/>
                <a:cs typeface="Century Gothic"/>
              </a:rPr>
              <a:t>﻿</a:t>
            </a:r>
            <a:r>
              <a:rPr lang="en-US" sz="1600" b="1" dirty="0" smtClean="0">
                <a:solidFill>
                  <a:srgbClr val="800000"/>
                </a:solidFill>
                <a:latin typeface="Century Gothic"/>
                <a:cs typeface="Century Gothic"/>
              </a:rPr>
              <a:t>1932: </a:t>
            </a:r>
          </a:p>
          <a:p>
            <a:pPr>
              <a:lnSpc>
                <a:spcPct val="120000"/>
              </a:lnSpc>
            </a:pPr>
            <a:r>
              <a:rPr lang="en-US" sz="1200" dirty="0">
                <a:latin typeface="Arial Black"/>
                <a:cs typeface="Arial Black"/>
              </a:rPr>
              <a:t>Morgan Dennis</a:t>
            </a:r>
            <a:r>
              <a:rPr lang="en-US" sz="1200" b="1" dirty="0">
                <a:latin typeface="Century Gothic"/>
                <a:cs typeface="Century Gothic"/>
              </a:rPr>
              <a:t>, </a:t>
            </a:r>
            <a:r>
              <a:rPr lang="en-US" sz="1200" dirty="0">
                <a:latin typeface="Century Gothic"/>
                <a:cs typeface="Century Gothic"/>
              </a:rPr>
              <a:t>the artist most famously tied </a:t>
            </a:r>
            <a:endParaRPr lang="en-US" sz="1200" dirty="0" smtClean="0">
              <a:latin typeface="Century Gothic"/>
              <a:cs typeface="Century Gothic"/>
            </a:endParaRPr>
          </a:p>
          <a:p>
            <a:pPr>
              <a:lnSpc>
                <a:spcPct val="120000"/>
              </a:lnSpc>
            </a:pPr>
            <a:r>
              <a:rPr lang="en-US" sz="1200" dirty="0" smtClean="0">
                <a:latin typeface="Century Gothic"/>
                <a:cs typeface="Century Gothic"/>
              </a:rPr>
              <a:t>To “</a:t>
            </a:r>
            <a:r>
              <a:rPr lang="en-US" sz="1200" dirty="0">
                <a:latin typeface="Century Gothic"/>
                <a:cs typeface="Century Gothic"/>
              </a:rPr>
              <a:t>Be Kind to Animals Week,” unveils the first </a:t>
            </a:r>
            <a:endParaRPr lang="en-US" sz="1200" dirty="0" smtClean="0">
              <a:latin typeface="Century Gothic"/>
              <a:cs typeface="Century Gothic"/>
            </a:endParaRPr>
          </a:p>
          <a:p>
            <a:pPr>
              <a:lnSpc>
                <a:spcPct val="120000"/>
              </a:lnSpc>
            </a:pPr>
            <a:r>
              <a:rPr lang="en-US" sz="1200" dirty="0" smtClean="0">
                <a:latin typeface="Century Gothic"/>
                <a:cs typeface="Century Gothic"/>
              </a:rPr>
              <a:t>of </a:t>
            </a:r>
            <a:r>
              <a:rPr lang="en-US" sz="1200" dirty="0">
                <a:latin typeface="Century Gothic"/>
                <a:cs typeface="Century Gothic"/>
              </a:rPr>
              <a:t>many posters for the week. Each year, his poster is a powerful visual representation of a person – usually a child </a:t>
            </a:r>
            <a:r>
              <a:rPr lang="en-US" sz="1200" dirty="0" smtClean="0">
                <a:latin typeface="Century Gothic"/>
                <a:cs typeface="Century Gothic"/>
              </a:rPr>
              <a:t>– displaying </a:t>
            </a:r>
            <a:r>
              <a:rPr lang="en-US" sz="1200" dirty="0">
                <a:latin typeface="Century Gothic"/>
                <a:cs typeface="Century Gothic"/>
              </a:rPr>
              <a:t>an act of kindness toward an animal in need. His </a:t>
            </a:r>
            <a:endParaRPr lang="en-US" sz="1200" dirty="0" smtClean="0">
              <a:latin typeface="Century Gothic"/>
              <a:cs typeface="Century Gothic"/>
            </a:endParaRPr>
          </a:p>
          <a:p>
            <a:pPr>
              <a:lnSpc>
                <a:spcPct val="120000"/>
              </a:lnSpc>
            </a:pPr>
            <a:r>
              <a:rPr lang="en-US" sz="1200" dirty="0" smtClean="0">
                <a:latin typeface="Century Gothic"/>
                <a:cs typeface="Century Gothic"/>
              </a:rPr>
              <a:t>period</a:t>
            </a:r>
            <a:r>
              <a:rPr lang="en-US" sz="1200" dirty="0">
                <a:latin typeface="Century Gothic"/>
                <a:cs typeface="Century Gothic"/>
              </a:rPr>
              <a:t>-specific details – from the fashions worn to even the model years of the cars – create </a:t>
            </a:r>
            <a:endParaRPr lang="en-US" sz="1200" dirty="0" smtClean="0">
              <a:latin typeface="Century Gothic"/>
              <a:cs typeface="Century Gothic"/>
            </a:endParaRPr>
          </a:p>
          <a:p>
            <a:pPr>
              <a:lnSpc>
                <a:spcPct val="120000"/>
              </a:lnSpc>
            </a:pPr>
            <a:r>
              <a:rPr lang="en-US" sz="1200" dirty="0" smtClean="0">
                <a:latin typeface="Century Gothic"/>
                <a:cs typeface="Century Gothic"/>
              </a:rPr>
              <a:t>a </a:t>
            </a:r>
            <a:r>
              <a:rPr lang="en-US" sz="1200" dirty="0">
                <a:latin typeface="Century Gothic"/>
                <a:cs typeface="Century Gothic"/>
              </a:rPr>
              <a:t>timeless snapshot of each particular year.</a:t>
            </a:r>
          </a:p>
        </p:txBody>
      </p:sp>
      <p:pic>
        <p:nvPicPr>
          <p:cNvPr id="6" name="Picture 5" descr="Dalmation on Re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8624"/>
            <a:ext cx="2743200" cy="2914651"/>
          </a:xfrm>
          <a:prstGeom prst="rect">
            <a:avLst/>
          </a:prstGeom>
          <a:ln>
            <a:noFill/>
          </a:ln>
          <a:effectLst/>
        </p:spPr>
      </p:pic>
      <p:pic>
        <p:nvPicPr>
          <p:cNvPr id="8" name="Picture 7" descr="AHA- BKAW-7x7prints-3CR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4581" y="1876425"/>
            <a:ext cx="2633819" cy="2918885"/>
          </a:xfrm>
          <a:prstGeom prst="rect">
            <a:avLst/>
          </a:prstGeom>
          <a:ln>
            <a:noFill/>
          </a:ln>
          <a:effectLst/>
        </p:spPr>
      </p:pic>
      <p:pic>
        <p:nvPicPr>
          <p:cNvPr id="3" name="Picture 2" descr="Dk Blue Lt Blue Gradient Ba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spTree>
    <p:extLst>
      <p:ext uri="{BB962C8B-B14F-4D97-AF65-F5344CB8AC3E}">
        <p14:creationId xmlns:p14="http://schemas.microsoft.com/office/powerpoint/2010/main" val="3772954034"/>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30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3000"/>
                                        <p:tgtEl>
                                          <p:spTgt spid="12">
                                            <p:txEl>
                                              <p:pRg st="3" end="3"/>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3000"/>
                                        <p:tgtEl>
                                          <p:spTgt spid="1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animEffect transition="in" filter="fade">
                                      <p:cBhvr>
                                        <p:cTn id="23" dur="3000"/>
                                        <p:tgtEl>
                                          <p:spTgt spid="1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7" end="7"/>
                                            </p:txEl>
                                          </p:spTgt>
                                        </p:tgtEl>
                                        <p:attrNameLst>
                                          <p:attrName>style.visibility</p:attrName>
                                        </p:attrNameLst>
                                      </p:cBhvr>
                                      <p:to>
                                        <p:strVal val="visible"/>
                                      </p:to>
                                    </p:set>
                                    <p:animEffect transition="in" filter="fade">
                                      <p:cBhvr>
                                        <p:cTn id="26" dur="3000"/>
                                        <p:tgtEl>
                                          <p:spTgt spid="1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8" end="8"/>
                                            </p:txEl>
                                          </p:spTgt>
                                        </p:tgtEl>
                                        <p:attrNameLst>
                                          <p:attrName>style.visibility</p:attrName>
                                        </p:attrNameLst>
                                      </p:cBhvr>
                                      <p:to>
                                        <p:strVal val="visible"/>
                                      </p:to>
                                    </p:set>
                                    <p:animEffect transition="in" filter="fade">
                                      <p:cBhvr>
                                        <p:cTn id="29" dur="3000"/>
                                        <p:tgtEl>
                                          <p:spTgt spid="1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3000"/>
                                        <p:tgtEl>
                                          <p:spTgt spid="12">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10" end="10"/>
                                            </p:txEl>
                                          </p:spTgt>
                                        </p:tgtEl>
                                        <p:attrNameLst>
                                          <p:attrName>style.visibility</p:attrName>
                                        </p:attrNameLst>
                                      </p:cBhvr>
                                      <p:to>
                                        <p:strVal val="visible"/>
                                      </p:to>
                                    </p:set>
                                    <p:animEffect transition="in" filter="fade">
                                      <p:cBhvr>
                                        <p:cTn id="35" dur="3000"/>
                                        <p:tgtEl>
                                          <p:spTgt spid="12">
                                            <p:txEl>
                                              <p:pRg st="10" end="10"/>
                                            </p:txEl>
                                          </p:spTgt>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3000"/>
                                        <p:tgtEl>
                                          <p:spTgt spid="6"/>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19 shirley w gradien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4807112"/>
          </a:xfrm>
          <a:prstGeom prst="rect">
            <a:avLst/>
          </a:prstGeom>
        </p:spPr>
      </p:pic>
      <p:sp>
        <p:nvSpPr>
          <p:cNvPr id="12" name="TextBox 11"/>
          <p:cNvSpPr txBox="1"/>
          <p:nvPr/>
        </p:nvSpPr>
        <p:spPr>
          <a:xfrm>
            <a:off x="5956300" y="405508"/>
            <a:ext cx="2908300" cy="3520964"/>
          </a:xfrm>
          <a:prstGeom prst="rect">
            <a:avLst/>
          </a:prstGeom>
          <a:noFill/>
        </p:spPr>
        <p:txBody>
          <a:bodyPr wrap="square" rtlCol="0">
            <a:spAutoFit/>
          </a:bodyPr>
          <a:lstStyle/>
          <a:p>
            <a:pPr>
              <a:lnSpc>
                <a:spcPct val="120000"/>
              </a:lnSpc>
            </a:pPr>
            <a:r>
              <a:rPr lang="en-US" dirty="0"/>
              <a:t>﻿</a:t>
            </a:r>
            <a:r>
              <a:rPr lang="en-US" sz="1600" b="1" dirty="0">
                <a:solidFill>
                  <a:srgbClr val="800000"/>
                </a:solidFill>
                <a:latin typeface="Century Gothic"/>
                <a:cs typeface="Century Gothic"/>
              </a:rPr>
              <a:t>﻿1936</a:t>
            </a:r>
            <a:r>
              <a:rPr lang="en-US" sz="1600" b="1" dirty="0" smtClean="0">
                <a:solidFill>
                  <a:srgbClr val="800000"/>
                </a:solidFill>
                <a:latin typeface="Century Gothic"/>
                <a:cs typeface="Century Gothic"/>
              </a:rPr>
              <a:t>:</a:t>
            </a:r>
          </a:p>
          <a:p>
            <a:pPr>
              <a:lnSpc>
                <a:spcPct val="120000"/>
              </a:lnSpc>
            </a:pPr>
            <a:r>
              <a:rPr lang="en-US" sz="1200" dirty="0">
                <a:latin typeface="Century Gothic"/>
                <a:cs typeface="Century Gothic"/>
              </a:rPr>
              <a:t>﻿﻿</a:t>
            </a:r>
            <a:r>
              <a:rPr lang="en-US" sz="1200" dirty="0">
                <a:latin typeface="Arial Black"/>
                <a:cs typeface="Arial Black"/>
              </a:rPr>
              <a:t>Shirley Temple</a:t>
            </a:r>
            <a:r>
              <a:rPr lang="en-US" sz="1200" dirty="0">
                <a:latin typeface="Century Gothic"/>
                <a:cs typeface="Century Gothic"/>
              </a:rPr>
              <a:t>, the biggest child star of her era, serves as junior chair for </a:t>
            </a:r>
            <a:r>
              <a:rPr lang="en-US" sz="1200" dirty="0" smtClean="0">
                <a:latin typeface="Century Gothic"/>
                <a:cs typeface="Century Gothic"/>
              </a:rPr>
              <a:t>“</a:t>
            </a:r>
            <a:r>
              <a:rPr lang="en-US" sz="1200" dirty="0">
                <a:latin typeface="Century Gothic"/>
                <a:cs typeface="Century Gothic"/>
              </a:rPr>
              <a:t>Be Kind to Animals Week.” Though she herself is too young to drive, she urges motorists to be vigilant to avoid animals crossing the roadway. Temple appears twice on the cover of National Humane Review, American Humane Association’s monthly publication, in June 1935 and January 1936, and her participation prompts national coverage.</a:t>
            </a:r>
            <a:endParaRPr lang="en-US" sz="1200" dirty="0" smtClean="0">
              <a:latin typeface="Century Gothic"/>
              <a:cs typeface="Century Gothic"/>
            </a:endParaRPr>
          </a:p>
          <a:p>
            <a:pPr>
              <a:lnSpc>
                <a:spcPct val="120000"/>
              </a:lnSpc>
            </a:pPr>
            <a:r>
              <a:rPr lang="en-US" sz="1200" dirty="0">
                <a:latin typeface="Century Gothic"/>
                <a:cs typeface="Century Gothic"/>
              </a:rPr>
              <a:t>﻿</a:t>
            </a:r>
          </a:p>
        </p:txBody>
      </p:sp>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4040" y="4199465"/>
            <a:ext cx="918633" cy="732424"/>
          </a:xfrm>
          <a:prstGeom prst="rect">
            <a:avLst/>
          </a:prstGeom>
        </p:spPr>
      </p:pic>
    </p:spTree>
    <p:extLst>
      <p:ext uri="{BB962C8B-B14F-4D97-AF65-F5344CB8AC3E}">
        <p14:creationId xmlns:p14="http://schemas.microsoft.com/office/powerpoint/2010/main" val="3019676908"/>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Blue Mid Linear Gradie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extBox 11"/>
          <p:cNvSpPr txBox="1"/>
          <p:nvPr/>
        </p:nvSpPr>
        <p:spPr>
          <a:xfrm>
            <a:off x="3012112" y="384775"/>
            <a:ext cx="3236288" cy="4407360"/>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1943: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﻿﻿First Lady </a:t>
            </a:r>
            <a:r>
              <a:rPr lang="en-US" sz="1200" dirty="0">
                <a:latin typeface="Arial Black"/>
                <a:cs typeface="Arial Black"/>
              </a:rPr>
              <a:t>Eleanor Roosevelt </a:t>
            </a:r>
            <a:r>
              <a:rPr lang="en-US" sz="1200" dirty="0">
                <a:latin typeface="Century Gothic"/>
                <a:cs typeface="Century Gothic"/>
              </a:rPr>
              <a:t>writes about “Be Kind to Animals Week” in the </a:t>
            </a:r>
          </a:p>
          <a:p>
            <a:pPr>
              <a:lnSpc>
                <a:spcPct val="120000"/>
              </a:lnSpc>
            </a:pPr>
            <a:r>
              <a:rPr lang="en-US" sz="1200" dirty="0">
                <a:latin typeface="Century Gothic"/>
                <a:cs typeface="Century Gothic"/>
              </a:rPr>
              <a:t>April 13th edition of her syndicated newspaper column, “My Day.” With the nation deeply embroiled in World War II, she writes</a:t>
            </a:r>
            <a:r>
              <a:rPr lang="en-US" sz="1200" i="1" dirty="0">
                <a:latin typeface="Century Gothic"/>
                <a:cs typeface="Century Gothic"/>
              </a:rPr>
              <a:t>: “Though it may seem to a good many people that a time when the world is hardly a kind world is not a time to emphasize kindness to animals, and that we should think primarily of our attitude toward human beings, I believe there is great value in continuing to train children in the proper attitude toward their pets.”</a:t>
            </a:r>
            <a:r>
              <a:rPr lang="en-US" sz="1200" dirty="0">
                <a:latin typeface="Century Gothic"/>
                <a:cs typeface="Century Gothic"/>
              </a:rPr>
              <a:t> She would cite </a:t>
            </a:r>
            <a:r>
              <a:rPr lang="en-US" sz="1200" dirty="0" smtClean="0">
                <a:latin typeface="Century Gothic"/>
                <a:cs typeface="Century Gothic"/>
              </a:rPr>
              <a:t>the importance </a:t>
            </a:r>
            <a:r>
              <a:rPr lang="en-US" sz="1200" dirty="0">
                <a:latin typeface="Century Gothic"/>
                <a:cs typeface="Century Gothic"/>
              </a:rPr>
              <a:t>of this special week in her column virtually every year during this tumultuous decade.</a:t>
            </a:r>
            <a:endParaRPr lang="en-US" sz="1200" dirty="0" smtClean="0">
              <a:latin typeface="Century Gothic"/>
              <a:cs typeface="Century Gothic"/>
            </a:endParaRPr>
          </a:p>
          <a:p>
            <a:pPr>
              <a:lnSpc>
                <a:spcPct val="120000"/>
              </a:lnSpc>
            </a:pPr>
            <a:r>
              <a:rPr lang="en-US" sz="1200" dirty="0">
                <a:latin typeface="Century Gothic"/>
                <a:cs typeface="Century Gothic"/>
              </a:rPr>
              <a:t>﻿</a:t>
            </a:r>
          </a:p>
        </p:txBody>
      </p:sp>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5140" y="4199465"/>
            <a:ext cx="918633" cy="732424"/>
          </a:xfrm>
          <a:prstGeom prst="rect">
            <a:avLst/>
          </a:prstGeom>
        </p:spPr>
      </p:pic>
      <p:pic>
        <p:nvPicPr>
          <p:cNvPr id="5" name="Picture 4" descr="Scan18.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000" y="621095"/>
            <a:ext cx="2489200" cy="3355178"/>
          </a:xfrm>
          <a:prstGeom prst="rect">
            <a:avLst/>
          </a:prstGeom>
          <a:ln>
            <a:noFill/>
          </a:ln>
          <a:effectLst>
            <a:outerShdw blurRad="292100" dist="139700" dir="2700000" algn="tl" rotWithShape="0">
              <a:srgbClr val="333333">
                <a:alpha val="65000"/>
              </a:srgbClr>
            </a:outerShdw>
          </a:effectLst>
        </p:spPr>
      </p:pic>
      <p:pic>
        <p:nvPicPr>
          <p:cNvPr id="7" name="Picture 6" descr="Scan17.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6608">
            <a:off x="6411059" y="704717"/>
            <a:ext cx="2341992" cy="3181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97638"/>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t Blue R to L Gr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Dk Blue Lt Blue Gradient 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92135"/>
            <a:ext cx="9144000" cy="359832"/>
          </a:xfrm>
          <a:prstGeom prst="rect">
            <a:avLst/>
          </a:prstGeom>
        </p:spPr>
      </p:pic>
      <p:pic>
        <p:nvPicPr>
          <p:cNvPr id="4" name="Picture 3" descr="Kindness100-logo-Final.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40" y="4199465"/>
            <a:ext cx="918633" cy="732424"/>
          </a:xfrm>
          <a:prstGeom prst="rect">
            <a:avLst/>
          </a:prstGeom>
        </p:spPr>
      </p:pic>
      <p:sp>
        <p:nvSpPr>
          <p:cNvPr id="12" name="TextBox 11"/>
          <p:cNvSpPr txBox="1"/>
          <p:nvPr/>
        </p:nvSpPr>
        <p:spPr>
          <a:xfrm>
            <a:off x="410248" y="456358"/>
            <a:ext cx="4259316" cy="3594830"/>
          </a:xfrm>
          <a:prstGeom prst="rect">
            <a:avLst/>
          </a:prstGeom>
          <a:noFill/>
        </p:spPr>
        <p:txBody>
          <a:bodyPr wrap="square" rtlCol="0">
            <a:spAutoFit/>
          </a:bodyPr>
          <a:lstStyle/>
          <a:p>
            <a:pPr>
              <a:lnSpc>
                <a:spcPct val="120000"/>
              </a:lnSpc>
            </a:pPr>
            <a:r>
              <a:rPr lang="en-US" dirty="0"/>
              <a:t>﻿</a:t>
            </a:r>
            <a:r>
              <a:rPr lang="en-US" sz="1600" b="1" dirty="0" smtClean="0">
                <a:solidFill>
                  <a:srgbClr val="800000"/>
                </a:solidFill>
                <a:latin typeface="Century Gothic"/>
                <a:cs typeface="Century Gothic"/>
              </a:rPr>
              <a:t>1949: </a:t>
            </a:r>
            <a:endParaRPr lang="en-US" sz="1600" b="1" dirty="0">
              <a:solidFill>
                <a:srgbClr val="800000"/>
              </a:solidFill>
              <a:latin typeface="Century Gothic"/>
              <a:cs typeface="Century Gothic"/>
            </a:endParaRPr>
          </a:p>
          <a:p>
            <a:pPr>
              <a:lnSpc>
                <a:spcPct val="120000"/>
              </a:lnSpc>
            </a:pPr>
            <a:r>
              <a:rPr lang="en-US" sz="1200" dirty="0">
                <a:latin typeface="Century Gothic"/>
                <a:cs typeface="Century Gothic"/>
              </a:rPr>
              <a:t>﻿﻿“Be Kind to Animals Week” is prominently featured on the cover and throughout an issue of the</a:t>
            </a:r>
            <a:r>
              <a:rPr lang="en-US" sz="1200" dirty="0">
                <a:latin typeface="Arial Black"/>
                <a:cs typeface="Arial Black"/>
              </a:rPr>
              <a:t> “Casper the Friendly Ghost”</a:t>
            </a:r>
            <a:r>
              <a:rPr lang="en-US" sz="1200" dirty="0">
                <a:latin typeface="Century Gothic"/>
                <a:cs typeface="Century Gothic"/>
              </a:rPr>
              <a:t> comic book. Tom, the mouse nemesis to cat Jerry of the </a:t>
            </a:r>
            <a:r>
              <a:rPr lang="en-US" sz="1200" dirty="0">
                <a:latin typeface="Arial Black"/>
                <a:cs typeface="Arial Black"/>
              </a:rPr>
              <a:t>“Tom and Jerry” </a:t>
            </a:r>
            <a:r>
              <a:rPr lang="en-US" sz="1200" dirty="0">
                <a:latin typeface="Century Gothic"/>
                <a:cs typeface="Century Gothic"/>
              </a:rPr>
              <a:t>cartoon shorts, resolves for once to be kind to his feline counterpart during a special “Be Kind to Animals Week” edition of their show.</a:t>
            </a:r>
          </a:p>
          <a:p>
            <a:pPr>
              <a:lnSpc>
                <a:spcPct val="120000"/>
              </a:lnSpc>
            </a:pPr>
            <a:r>
              <a:rPr lang="en-US" sz="1200" dirty="0">
                <a:latin typeface="Century Gothic"/>
                <a:cs typeface="Century Gothic"/>
              </a:rPr>
              <a:t>﻿</a:t>
            </a:r>
            <a:endParaRPr lang="en-US" sz="1200" dirty="0" smtClean="0">
              <a:latin typeface="Century Gothic"/>
              <a:cs typeface="Century Gothic"/>
            </a:endParaRPr>
          </a:p>
          <a:p>
            <a:pPr>
              <a:lnSpc>
                <a:spcPct val="120000"/>
              </a:lnSpc>
            </a:pPr>
            <a:r>
              <a:rPr lang="en-US" sz="1600" b="1" dirty="0" smtClean="0">
                <a:solidFill>
                  <a:srgbClr val="800000"/>
                </a:solidFill>
                <a:latin typeface="Century Gothic"/>
                <a:cs typeface="Century Gothic"/>
              </a:rPr>
              <a:t>1950: </a:t>
            </a:r>
          </a:p>
          <a:p>
            <a:pPr>
              <a:lnSpc>
                <a:spcPct val="120000"/>
              </a:lnSpc>
            </a:pPr>
            <a:r>
              <a:rPr lang="en-US" sz="1200" dirty="0">
                <a:latin typeface="Century Gothic"/>
                <a:cs typeface="Century Gothic"/>
              </a:rPr>
              <a:t>﻿</a:t>
            </a:r>
            <a:r>
              <a:rPr lang="en-US" sz="1200" dirty="0">
                <a:latin typeface="Arial Black"/>
                <a:cs typeface="Arial Black"/>
              </a:rPr>
              <a:t>Porky Pig </a:t>
            </a:r>
            <a:r>
              <a:rPr lang="en-US" sz="1200" dirty="0">
                <a:latin typeface="Century Gothic"/>
                <a:cs typeface="Century Gothic"/>
              </a:rPr>
              <a:t>learns an important lesson of compassion on a special “Be Kind to Animals Week”-themed “Looney Tunes” short entitled “Dog Collared,” where he eventually befriends and adopts a dog who follows him everywhere.</a:t>
            </a:r>
          </a:p>
        </p:txBody>
      </p:sp>
      <p:pic>
        <p:nvPicPr>
          <p:cNvPr id="5" name="Picture 4" descr="AHA- BKAW-7x7prints-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16832" y="0"/>
            <a:ext cx="4227167" cy="4794250"/>
          </a:xfrm>
          <a:prstGeom prst="rect">
            <a:avLst/>
          </a:prstGeom>
        </p:spPr>
      </p:pic>
    </p:spTree>
    <p:extLst>
      <p:ext uri="{BB962C8B-B14F-4D97-AF65-F5344CB8AC3E}">
        <p14:creationId xmlns:p14="http://schemas.microsoft.com/office/powerpoint/2010/main" val="3813887356"/>
      </p:ext>
    </p:extLst>
  </p:cSld>
  <p:clrMapOvr>
    <a:masterClrMapping/>
  </p:clrMapOvr>
  <p:transition xmlns:p14="http://schemas.microsoft.com/office/powerpoint/2010/main" spd="slow" advClick="0"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3000"/>
                                        <p:tgtEl>
                                          <p:spTgt spid="12">
                                            <p:txEl>
                                              <p:pRg st="1" end="1"/>
                                            </p:txEl>
                                          </p:spTgt>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3000"/>
                                        <p:tgtEl>
                                          <p:spTgt spid="1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3000"/>
                                        <p:tgtEl>
                                          <p:spTgt spid="12">
                                            <p:txEl>
                                              <p:pRg st="4" end="4"/>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983</TotalTime>
  <Words>33</Words>
  <Application>Microsoft Macintosh PowerPoint</Application>
  <PresentationFormat>On-screen Show (16:9)</PresentationFormat>
  <Paragraphs>115</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Constance Kovar</cp:lastModifiedBy>
  <cp:revision>119</cp:revision>
  <dcterms:created xsi:type="dcterms:W3CDTF">2010-04-12T23:12:02Z</dcterms:created>
  <dcterms:modified xsi:type="dcterms:W3CDTF">2015-04-22T16:03:22Z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